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302" r:id="rId3"/>
    <p:sldId id="290" r:id="rId4"/>
    <p:sldId id="291" r:id="rId5"/>
    <p:sldId id="292" r:id="rId6"/>
    <p:sldId id="293" r:id="rId7"/>
    <p:sldId id="294" r:id="rId8"/>
    <p:sldId id="303" r:id="rId9"/>
    <p:sldId id="320" r:id="rId10"/>
    <p:sldId id="304" r:id="rId11"/>
    <p:sldId id="305" r:id="rId12"/>
    <p:sldId id="295" r:id="rId13"/>
    <p:sldId id="296" r:id="rId14"/>
    <p:sldId id="322" r:id="rId15"/>
    <p:sldId id="321" r:id="rId16"/>
    <p:sldId id="297" r:id="rId17"/>
    <p:sldId id="311" r:id="rId18"/>
    <p:sldId id="309" r:id="rId19"/>
    <p:sldId id="299" r:id="rId20"/>
    <p:sldId id="298" r:id="rId21"/>
    <p:sldId id="310" r:id="rId22"/>
    <p:sldId id="306" r:id="rId23"/>
    <p:sldId id="301" r:id="rId24"/>
    <p:sldId id="315" r:id="rId25"/>
    <p:sldId id="312" r:id="rId26"/>
    <p:sldId id="313" r:id="rId27"/>
    <p:sldId id="316" r:id="rId28"/>
    <p:sldId id="317" r:id="rId29"/>
    <p:sldId id="318" r:id="rId30"/>
    <p:sldId id="314" r:id="rId31"/>
    <p:sldId id="319" r:id="rId32"/>
  </p:sldIdLst>
  <p:sldSz cx="9144000" cy="5143500" type="screen16x9"/>
  <p:notesSz cx="6858000" cy="9144000"/>
  <p:embeddedFontLst>
    <p:embeddedFont>
      <p:font typeface="Fira Sans Extra Condensed Medium" panose="020B0604020202020204" charset="0"/>
      <p:regular r:id="rId34"/>
      <p:bold r:id="rId35"/>
      <p:italic r:id="rId36"/>
      <p:boldItalic r:id="rId37"/>
    </p:embeddedFont>
    <p:embeddedFont>
      <p:font typeface="Montserrat" pitchFamily="2" charset="0"/>
      <p:regular r:id="rId38"/>
      <p:bold r:id="rId39"/>
      <p:italic r:id="rId40"/>
      <p:boldItalic r:id="rId41"/>
    </p:embeddedFont>
    <p:embeddedFont>
      <p:font typeface="Montserrat Bold" pitchFamily="2" charset="0"/>
      <p:bold r:id="rId42"/>
    </p:embeddedFont>
    <p:embeddedFont>
      <p:font typeface="Montserrat regular" pitchFamily="2" charset="0"/>
      <p:regular r:id="rId43"/>
    </p:embeddedFont>
    <p:embeddedFont>
      <p:font typeface="Montserrat SemiBold" pitchFamily="2" charset="0"/>
      <p:bold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D8CC5"/>
    <a:srgbClr val="0C79F3"/>
    <a:srgbClr val="88B2D8"/>
    <a:srgbClr val="00D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067" autoAdjust="0"/>
  </p:normalViewPr>
  <p:slideViewPr>
    <p:cSldViewPr snapToGrid="0">
      <p:cViewPr varScale="1">
        <p:scale>
          <a:sx n="104" d="100"/>
          <a:sy n="104"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4246594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92764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86775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899225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69591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681906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750796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75815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50211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3168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799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98208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51359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66797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794728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424149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406175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4231521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923555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4037366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84319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184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5231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14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25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93771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45211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71057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95644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hurn-predict-aruci-dsw.streamlit.app/" TargetMode="Externa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yeanzc/telco-customer-churn-ibm-dataset"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6" name="Picture 5">
            <a:extLst>
              <a:ext uri="{FF2B5EF4-FFF2-40B4-BE49-F238E27FC236}">
                <a16:creationId xmlns:a16="http://schemas.microsoft.com/office/drawing/2014/main" id="{B6681D22-802A-4607-9888-88011D63A63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750420" y="0"/>
            <a:ext cx="4393580" cy="5143500"/>
          </a:xfrm>
          <a:prstGeom prst="rect">
            <a:avLst/>
          </a:prstGeom>
        </p:spPr>
      </p:pic>
      <p:sp>
        <p:nvSpPr>
          <p:cNvPr id="55" name="Google Shape;55;p15"/>
          <p:cNvSpPr txBox="1">
            <a:spLocks noGrp="1"/>
          </p:cNvSpPr>
          <p:nvPr>
            <p:ph type="ctrTitle"/>
          </p:nvPr>
        </p:nvSpPr>
        <p:spPr>
          <a:xfrm>
            <a:off x="631878" y="1378776"/>
            <a:ext cx="3940122" cy="90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a:solidFill>
                  <a:srgbClr val="4D8CC5"/>
                </a:solidFill>
                <a:latin typeface="Montserrat Bold" pitchFamily="2" charset="0"/>
              </a:rPr>
              <a:t>Enhancing Customer Engagement and Reducing Churn:</a:t>
            </a:r>
            <a:endParaRPr lang="en-ID" sz="1400">
              <a:solidFill>
                <a:srgbClr val="4D8CC5"/>
              </a:solidFill>
              <a:latin typeface="Montserrat Bold" pitchFamily="2" charset="0"/>
            </a:endParaRPr>
          </a:p>
        </p:txBody>
      </p:sp>
      <p:sp>
        <p:nvSpPr>
          <p:cNvPr id="56" name="Google Shape;56;p15"/>
          <p:cNvSpPr txBox="1">
            <a:spLocks noGrp="1"/>
          </p:cNvSpPr>
          <p:nvPr>
            <p:ph type="subTitle" idx="1"/>
          </p:nvPr>
        </p:nvSpPr>
        <p:spPr>
          <a:xfrm>
            <a:off x="-1122000" y="4195775"/>
            <a:ext cx="5694000" cy="37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D8CC5"/>
                </a:solidFill>
                <a:latin typeface="Montserrat" pitchFamily="2" charset="0"/>
              </a:rPr>
              <a:t>by Aruci Team</a:t>
            </a:r>
            <a:endParaRPr sz="1700">
              <a:solidFill>
                <a:srgbClr val="4D8CC5"/>
              </a:solidFill>
              <a:latin typeface="Montserrat" pitchFamily="2" charset="0"/>
            </a:endParaRPr>
          </a:p>
        </p:txBody>
      </p:sp>
      <p:grpSp>
        <p:nvGrpSpPr>
          <p:cNvPr id="3" name="Group 2">
            <a:extLst>
              <a:ext uri="{FF2B5EF4-FFF2-40B4-BE49-F238E27FC236}">
                <a16:creationId xmlns:a16="http://schemas.microsoft.com/office/drawing/2014/main" id="{ADD1C5EA-423A-40D3-879D-F907D0E5CA8B}"/>
              </a:ext>
            </a:extLst>
          </p:cNvPr>
          <p:cNvGrpSpPr/>
          <p:nvPr/>
        </p:nvGrpSpPr>
        <p:grpSpPr>
          <a:xfrm>
            <a:off x="-338400" y="-331200"/>
            <a:ext cx="676800" cy="662400"/>
            <a:chOff x="-324000" y="-345600"/>
            <a:chExt cx="676800" cy="662400"/>
          </a:xfrm>
        </p:grpSpPr>
        <p:sp>
          <p:nvSpPr>
            <p:cNvPr id="2" name="Rectangle 1">
              <a:extLst>
                <a:ext uri="{FF2B5EF4-FFF2-40B4-BE49-F238E27FC236}">
                  <a16:creationId xmlns:a16="http://schemas.microsoft.com/office/drawing/2014/main" id="{EFFD72F5-97BD-4144-B248-6E6020FF7C51}"/>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1F9BB717-4827-43E8-BC83-479861223CA9}"/>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 name="Group 7">
            <a:extLst>
              <a:ext uri="{FF2B5EF4-FFF2-40B4-BE49-F238E27FC236}">
                <a16:creationId xmlns:a16="http://schemas.microsoft.com/office/drawing/2014/main" id="{56C2BB33-850C-46B6-B1AF-C3F89EC3BDA9}"/>
              </a:ext>
            </a:extLst>
          </p:cNvPr>
          <p:cNvGrpSpPr/>
          <p:nvPr/>
        </p:nvGrpSpPr>
        <p:grpSpPr>
          <a:xfrm>
            <a:off x="8805600" y="4812300"/>
            <a:ext cx="676800" cy="662400"/>
            <a:chOff x="-324000" y="-345600"/>
            <a:chExt cx="676800" cy="662400"/>
          </a:xfrm>
        </p:grpSpPr>
        <p:sp>
          <p:nvSpPr>
            <p:cNvPr id="9" name="Rectangle 8">
              <a:extLst>
                <a:ext uri="{FF2B5EF4-FFF2-40B4-BE49-F238E27FC236}">
                  <a16:creationId xmlns:a16="http://schemas.microsoft.com/office/drawing/2014/main" id="{C49E028E-B106-4357-B263-5C17AA9100B9}"/>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3979D300-EFAC-4B95-BF94-832FEDE95C5A}"/>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extBox 11">
            <a:extLst>
              <a:ext uri="{FF2B5EF4-FFF2-40B4-BE49-F238E27FC236}">
                <a16:creationId xmlns:a16="http://schemas.microsoft.com/office/drawing/2014/main" id="{E37EC1B5-B3BC-4310-8214-1B53C4C1438D}"/>
              </a:ext>
            </a:extLst>
          </p:cNvPr>
          <p:cNvSpPr txBox="1"/>
          <p:nvPr/>
        </p:nvSpPr>
        <p:spPr>
          <a:xfrm>
            <a:off x="-730800" y="2452178"/>
            <a:ext cx="5302800" cy="523220"/>
          </a:xfrm>
          <a:prstGeom prst="rect">
            <a:avLst/>
          </a:prstGeom>
          <a:noFill/>
        </p:spPr>
        <p:txBody>
          <a:bodyPr wrap="square">
            <a:spAutoFit/>
          </a:bodyPr>
          <a:lstStyle/>
          <a:p>
            <a:pPr algn="r"/>
            <a:r>
              <a:rPr lang="en-US" sz="1400">
                <a:solidFill>
                  <a:srgbClr val="4D8CC5"/>
                </a:solidFill>
                <a:latin typeface="Montserrat Bold" pitchFamily="2" charset="0"/>
              </a:rPr>
              <a:t>Data-Driven Solutions and Prediction for Telecommunication Success</a:t>
            </a:r>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661254" y="485039"/>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3200">
                <a:solidFill>
                  <a:srgbClr val="4D8CC5"/>
                </a:solidFill>
                <a:latin typeface="Montserrat Bold" pitchFamily="2" charset="0"/>
              </a:rPr>
              <a:t>Feature Selection</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783771" y="1250564"/>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 name="Group 22">
            <a:extLst>
              <a:ext uri="{FF2B5EF4-FFF2-40B4-BE49-F238E27FC236}">
                <a16:creationId xmlns:a16="http://schemas.microsoft.com/office/drawing/2014/main" id="{EE1C5BFC-57A2-46DF-845F-6687B2E3BB61}"/>
              </a:ext>
            </a:extLst>
          </p:cNvPr>
          <p:cNvGrpSpPr/>
          <p:nvPr/>
        </p:nvGrpSpPr>
        <p:grpSpPr>
          <a:xfrm>
            <a:off x="-338400" y="-331200"/>
            <a:ext cx="676800" cy="662400"/>
            <a:chOff x="-324000" y="-345600"/>
            <a:chExt cx="676800" cy="662400"/>
          </a:xfrm>
        </p:grpSpPr>
        <p:sp>
          <p:nvSpPr>
            <p:cNvPr id="25" name="Rectangle 24">
              <a:extLst>
                <a:ext uri="{FF2B5EF4-FFF2-40B4-BE49-F238E27FC236}">
                  <a16:creationId xmlns:a16="http://schemas.microsoft.com/office/drawing/2014/main" id="{C87C8BC5-5ABC-4A68-8DD1-4B253B85873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A2CFF9B6-8476-4FCE-8671-B482F92CA43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62D613E2-AC5E-410C-AF0A-BF266EE88F12}"/>
              </a:ext>
            </a:extLst>
          </p:cNvPr>
          <p:cNvGrpSpPr/>
          <p:nvPr/>
        </p:nvGrpSpPr>
        <p:grpSpPr>
          <a:xfrm>
            <a:off x="8805600" y="4812300"/>
            <a:ext cx="676800" cy="662400"/>
            <a:chOff x="-324000" y="-345600"/>
            <a:chExt cx="676800" cy="662400"/>
          </a:xfrm>
        </p:grpSpPr>
        <p:sp>
          <p:nvSpPr>
            <p:cNvPr id="36" name="Rectangle 35">
              <a:extLst>
                <a:ext uri="{FF2B5EF4-FFF2-40B4-BE49-F238E27FC236}">
                  <a16:creationId xmlns:a16="http://schemas.microsoft.com/office/drawing/2014/main" id="{0DACF8D7-BBC8-4A66-A881-A6200ECAEF3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6E2B0FDF-244B-43BD-AAE7-CCCA8711316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8" name="TextBox 37">
            <a:extLst>
              <a:ext uri="{FF2B5EF4-FFF2-40B4-BE49-F238E27FC236}">
                <a16:creationId xmlns:a16="http://schemas.microsoft.com/office/drawing/2014/main" id="{18F8E474-9084-49E1-8067-1F990D58163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39" name="Google Shape;55;p15">
            <a:extLst>
              <a:ext uri="{FF2B5EF4-FFF2-40B4-BE49-F238E27FC236}">
                <a16:creationId xmlns:a16="http://schemas.microsoft.com/office/drawing/2014/main" id="{1BCB6C4E-12D6-47F6-8D67-07B638150D3C}"/>
              </a:ext>
            </a:extLst>
          </p:cNvPr>
          <p:cNvSpPr txBox="1">
            <a:spLocks/>
          </p:cNvSpPr>
          <p:nvPr/>
        </p:nvSpPr>
        <p:spPr>
          <a:xfrm>
            <a:off x="661254" y="12427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1800">
                <a:solidFill>
                  <a:srgbClr val="4D8CC5"/>
                </a:solidFill>
                <a:latin typeface="Montserrat Bold" pitchFamily="2" charset="0"/>
              </a:rPr>
              <a:t>Data &amp; Methodology :</a:t>
            </a:r>
            <a:endParaRPr lang="en-ID" sz="1800">
              <a:solidFill>
                <a:srgbClr val="4D8CC5"/>
              </a:solidFill>
              <a:latin typeface="Montserrat Bold" pitchFamily="2" charset="0"/>
            </a:endParaRPr>
          </a:p>
        </p:txBody>
      </p:sp>
      <p:sp>
        <p:nvSpPr>
          <p:cNvPr id="12" name="Google Shape;604;p27">
            <a:extLst>
              <a:ext uri="{FF2B5EF4-FFF2-40B4-BE49-F238E27FC236}">
                <a16:creationId xmlns:a16="http://schemas.microsoft.com/office/drawing/2014/main" id="{97E2C26F-50AA-4129-AB12-2F1EEF0BB4A1}"/>
              </a:ext>
            </a:extLst>
          </p:cNvPr>
          <p:cNvSpPr txBox="1"/>
          <p:nvPr/>
        </p:nvSpPr>
        <p:spPr>
          <a:xfrm>
            <a:off x="338400" y="1750006"/>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Correlation analysis</a:t>
            </a:r>
          </a:p>
          <a:p>
            <a:pPr marL="0" lvl="0" indent="0" algn="r" rtl="0">
              <a:spcBef>
                <a:spcPts val="0"/>
              </a:spcBef>
              <a:spcAft>
                <a:spcPts val="0"/>
              </a:spcAft>
              <a:buNone/>
            </a:pPr>
            <a:endParaRPr lang="en-ID" sz="16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13" name="Google Shape;605;p27">
            <a:extLst>
              <a:ext uri="{FF2B5EF4-FFF2-40B4-BE49-F238E27FC236}">
                <a16:creationId xmlns:a16="http://schemas.microsoft.com/office/drawing/2014/main" id="{393BDDEC-29DA-40A7-92E5-AACCE4E9E297}"/>
              </a:ext>
            </a:extLst>
          </p:cNvPr>
          <p:cNvSpPr txBox="1"/>
          <p:nvPr/>
        </p:nvSpPr>
        <p:spPr>
          <a:xfrm>
            <a:off x="3379870" y="1728572"/>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Perform correlation analysis to identify highly correlated features and mitigate multicollinearity. High correlation between features can affect the performance of certain models, including linear models. Consider removing one of the highly correlated features to improve model interpretability and stability.</a:t>
            </a:r>
          </a:p>
        </p:txBody>
      </p:sp>
      <p:sp>
        <p:nvSpPr>
          <p:cNvPr id="16" name="Google Shape;604;p27">
            <a:extLst>
              <a:ext uri="{FF2B5EF4-FFF2-40B4-BE49-F238E27FC236}">
                <a16:creationId xmlns:a16="http://schemas.microsoft.com/office/drawing/2014/main" id="{B90043B5-A57C-44BF-B82D-8C11FAE42466}"/>
              </a:ext>
            </a:extLst>
          </p:cNvPr>
          <p:cNvSpPr txBox="1"/>
          <p:nvPr/>
        </p:nvSpPr>
        <p:spPr>
          <a:xfrm>
            <a:off x="338400" y="2763424"/>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Dropping columns</a:t>
            </a:r>
          </a:p>
        </p:txBody>
      </p:sp>
      <p:sp>
        <p:nvSpPr>
          <p:cNvPr id="17" name="Google Shape;605;p27">
            <a:extLst>
              <a:ext uri="{FF2B5EF4-FFF2-40B4-BE49-F238E27FC236}">
                <a16:creationId xmlns:a16="http://schemas.microsoft.com/office/drawing/2014/main" id="{340662C1-A3D0-4FE7-A588-884E3A9A9A50}"/>
              </a:ext>
            </a:extLst>
          </p:cNvPr>
          <p:cNvSpPr txBox="1"/>
          <p:nvPr/>
        </p:nvSpPr>
        <p:spPr>
          <a:xfrm>
            <a:off x="3379870" y="2741990"/>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Remove unnecessary columns from the dataset:</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a:ea typeface="Roboto"/>
                <a:cs typeface="Roboto"/>
                <a:sym typeface="Roboto"/>
              </a:rPr>
              <a:t>Customer ID</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a:ea typeface="Roboto"/>
                <a:cs typeface="Roboto"/>
                <a:sym typeface="Roboto"/>
              </a:rPr>
              <a:t>Latitude</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a:ea typeface="Roboto"/>
                <a:cs typeface="Roboto"/>
                <a:sym typeface="Roboto"/>
              </a:rPr>
              <a:t>Longitude</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a:ea typeface="Roboto"/>
                <a:cs typeface="Roboto"/>
                <a:sym typeface="Roboto"/>
              </a:rPr>
              <a:t>Location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a:ea typeface="Roboto"/>
                <a:cs typeface="Roboto"/>
                <a:sym typeface="Roboto"/>
              </a:rPr>
              <a:t>CLTV</a:t>
            </a:r>
          </a:p>
        </p:txBody>
      </p:sp>
    </p:spTree>
    <p:extLst>
      <p:ext uri="{BB962C8B-B14F-4D97-AF65-F5344CB8AC3E}">
        <p14:creationId xmlns:p14="http://schemas.microsoft.com/office/powerpoint/2010/main" val="358870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661254" y="485039"/>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3200">
                <a:solidFill>
                  <a:srgbClr val="4D8CC5"/>
                </a:solidFill>
                <a:latin typeface="Montserrat Bold" pitchFamily="2" charset="0"/>
              </a:rPr>
              <a:t>XGBoost Modeling</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783771" y="1250564"/>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 name="Group 22">
            <a:extLst>
              <a:ext uri="{FF2B5EF4-FFF2-40B4-BE49-F238E27FC236}">
                <a16:creationId xmlns:a16="http://schemas.microsoft.com/office/drawing/2014/main" id="{EE1C5BFC-57A2-46DF-845F-6687B2E3BB61}"/>
              </a:ext>
            </a:extLst>
          </p:cNvPr>
          <p:cNvGrpSpPr/>
          <p:nvPr/>
        </p:nvGrpSpPr>
        <p:grpSpPr>
          <a:xfrm>
            <a:off x="-338400" y="-331200"/>
            <a:ext cx="676800" cy="662400"/>
            <a:chOff x="-324000" y="-345600"/>
            <a:chExt cx="676800" cy="662400"/>
          </a:xfrm>
        </p:grpSpPr>
        <p:sp>
          <p:nvSpPr>
            <p:cNvPr id="25" name="Rectangle 24">
              <a:extLst>
                <a:ext uri="{FF2B5EF4-FFF2-40B4-BE49-F238E27FC236}">
                  <a16:creationId xmlns:a16="http://schemas.microsoft.com/office/drawing/2014/main" id="{C87C8BC5-5ABC-4A68-8DD1-4B253B85873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A2CFF9B6-8476-4FCE-8671-B482F92CA43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62D613E2-AC5E-410C-AF0A-BF266EE88F12}"/>
              </a:ext>
            </a:extLst>
          </p:cNvPr>
          <p:cNvGrpSpPr/>
          <p:nvPr/>
        </p:nvGrpSpPr>
        <p:grpSpPr>
          <a:xfrm>
            <a:off x="8805600" y="4812300"/>
            <a:ext cx="676800" cy="662400"/>
            <a:chOff x="-324000" y="-345600"/>
            <a:chExt cx="676800" cy="662400"/>
          </a:xfrm>
        </p:grpSpPr>
        <p:sp>
          <p:nvSpPr>
            <p:cNvPr id="36" name="Rectangle 35">
              <a:extLst>
                <a:ext uri="{FF2B5EF4-FFF2-40B4-BE49-F238E27FC236}">
                  <a16:creationId xmlns:a16="http://schemas.microsoft.com/office/drawing/2014/main" id="{0DACF8D7-BBC8-4A66-A881-A6200ECAEF3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6E2B0FDF-244B-43BD-AAE7-CCCA8711316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8" name="TextBox 37">
            <a:extLst>
              <a:ext uri="{FF2B5EF4-FFF2-40B4-BE49-F238E27FC236}">
                <a16:creationId xmlns:a16="http://schemas.microsoft.com/office/drawing/2014/main" id="{18F8E474-9084-49E1-8067-1F990D58163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39" name="Google Shape;55;p15">
            <a:extLst>
              <a:ext uri="{FF2B5EF4-FFF2-40B4-BE49-F238E27FC236}">
                <a16:creationId xmlns:a16="http://schemas.microsoft.com/office/drawing/2014/main" id="{1BCB6C4E-12D6-47F6-8D67-07B638150D3C}"/>
              </a:ext>
            </a:extLst>
          </p:cNvPr>
          <p:cNvSpPr txBox="1">
            <a:spLocks/>
          </p:cNvSpPr>
          <p:nvPr/>
        </p:nvSpPr>
        <p:spPr>
          <a:xfrm>
            <a:off x="661254" y="12427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1800">
                <a:solidFill>
                  <a:srgbClr val="4D8CC5"/>
                </a:solidFill>
                <a:latin typeface="Montserrat Bold" pitchFamily="2" charset="0"/>
              </a:rPr>
              <a:t>Data &amp; Methodology :</a:t>
            </a:r>
            <a:endParaRPr lang="en-ID" sz="1800">
              <a:solidFill>
                <a:srgbClr val="4D8CC5"/>
              </a:solidFill>
              <a:latin typeface="Montserrat Bold" pitchFamily="2" charset="0"/>
            </a:endParaRPr>
          </a:p>
        </p:txBody>
      </p:sp>
      <p:sp>
        <p:nvSpPr>
          <p:cNvPr id="12" name="Google Shape;604;p27">
            <a:extLst>
              <a:ext uri="{FF2B5EF4-FFF2-40B4-BE49-F238E27FC236}">
                <a16:creationId xmlns:a16="http://schemas.microsoft.com/office/drawing/2014/main" id="{F07745F3-E489-46D7-9D37-A74D0848089A}"/>
              </a:ext>
            </a:extLst>
          </p:cNvPr>
          <p:cNvSpPr txBox="1"/>
          <p:nvPr/>
        </p:nvSpPr>
        <p:spPr>
          <a:xfrm>
            <a:off x="151200" y="1750006"/>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Data Splitting</a:t>
            </a:r>
          </a:p>
        </p:txBody>
      </p:sp>
      <p:sp>
        <p:nvSpPr>
          <p:cNvPr id="13" name="Google Shape;605;p27">
            <a:extLst>
              <a:ext uri="{FF2B5EF4-FFF2-40B4-BE49-F238E27FC236}">
                <a16:creationId xmlns:a16="http://schemas.microsoft.com/office/drawing/2014/main" id="{7A516775-C735-4F2F-8075-6295F0683E39}"/>
              </a:ext>
            </a:extLst>
          </p:cNvPr>
          <p:cNvSpPr txBox="1"/>
          <p:nvPr/>
        </p:nvSpPr>
        <p:spPr>
          <a:xfrm>
            <a:off x="3192670" y="1728572"/>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Divide the dataset into training and testing sets into 80-20 ratio.</a:t>
            </a:r>
          </a:p>
        </p:txBody>
      </p:sp>
      <p:sp>
        <p:nvSpPr>
          <p:cNvPr id="14" name="Google Shape;604;p27">
            <a:extLst>
              <a:ext uri="{FF2B5EF4-FFF2-40B4-BE49-F238E27FC236}">
                <a16:creationId xmlns:a16="http://schemas.microsoft.com/office/drawing/2014/main" id="{8D2BF9ED-A588-41B5-9269-5FCCC8CF4B90}"/>
              </a:ext>
            </a:extLst>
          </p:cNvPr>
          <p:cNvSpPr txBox="1"/>
          <p:nvPr/>
        </p:nvSpPr>
        <p:spPr>
          <a:xfrm>
            <a:off x="151200" y="2120535"/>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Feature Scaling</a:t>
            </a:r>
          </a:p>
        </p:txBody>
      </p:sp>
      <p:sp>
        <p:nvSpPr>
          <p:cNvPr id="15" name="Google Shape;605;p27">
            <a:extLst>
              <a:ext uri="{FF2B5EF4-FFF2-40B4-BE49-F238E27FC236}">
                <a16:creationId xmlns:a16="http://schemas.microsoft.com/office/drawing/2014/main" id="{10611501-EA87-49B2-B213-0A6A7305E20E}"/>
              </a:ext>
            </a:extLst>
          </p:cNvPr>
          <p:cNvSpPr txBox="1"/>
          <p:nvPr/>
        </p:nvSpPr>
        <p:spPr>
          <a:xfrm>
            <a:off x="3192670" y="2099101"/>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Standardize or normalize the numerical features in the dataset.</a:t>
            </a:r>
          </a:p>
        </p:txBody>
      </p:sp>
      <p:sp>
        <p:nvSpPr>
          <p:cNvPr id="16" name="Google Shape;604;p27">
            <a:extLst>
              <a:ext uri="{FF2B5EF4-FFF2-40B4-BE49-F238E27FC236}">
                <a16:creationId xmlns:a16="http://schemas.microsoft.com/office/drawing/2014/main" id="{782169E3-8A6D-4B59-BF47-2139D4FF82A1}"/>
              </a:ext>
            </a:extLst>
          </p:cNvPr>
          <p:cNvSpPr txBox="1"/>
          <p:nvPr/>
        </p:nvSpPr>
        <p:spPr>
          <a:xfrm>
            <a:off x="151200" y="2532240"/>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Data Balancing</a:t>
            </a:r>
          </a:p>
        </p:txBody>
      </p:sp>
      <p:sp>
        <p:nvSpPr>
          <p:cNvPr id="17" name="Google Shape;605;p27">
            <a:extLst>
              <a:ext uri="{FF2B5EF4-FFF2-40B4-BE49-F238E27FC236}">
                <a16:creationId xmlns:a16="http://schemas.microsoft.com/office/drawing/2014/main" id="{588CBE58-80EC-4548-9C54-D62D4F559CFA}"/>
              </a:ext>
            </a:extLst>
          </p:cNvPr>
          <p:cNvSpPr txBox="1"/>
          <p:nvPr/>
        </p:nvSpPr>
        <p:spPr>
          <a:xfrm>
            <a:off x="3192670" y="2510806"/>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Assess and address class imbalance in the target variable (churn). If there is a significant imbalance between the number of churn and non-churn instances.</a:t>
            </a:r>
          </a:p>
        </p:txBody>
      </p:sp>
      <p:sp>
        <p:nvSpPr>
          <p:cNvPr id="18" name="Google Shape;604;p27">
            <a:extLst>
              <a:ext uri="{FF2B5EF4-FFF2-40B4-BE49-F238E27FC236}">
                <a16:creationId xmlns:a16="http://schemas.microsoft.com/office/drawing/2014/main" id="{99A60DCB-9B52-4B99-B7BB-1FABBE84FFC1}"/>
              </a:ext>
            </a:extLst>
          </p:cNvPr>
          <p:cNvSpPr txBox="1"/>
          <p:nvPr/>
        </p:nvSpPr>
        <p:spPr>
          <a:xfrm>
            <a:off x="151200" y="3148979"/>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Validation Model</a:t>
            </a:r>
          </a:p>
        </p:txBody>
      </p:sp>
      <p:sp>
        <p:nvSpPr>
          <p:cNvPr id="19" name="Google Shape;605;p27">
            <a:extLst>
              <a:ext uri="{FF2B5EF4-FFF2-40B4-BE49-F238E27FC236}">
                <a16:creationId xmlns:a16="http://schemas.microsoft.com/office/drawing/2014/main" id="{46A44F66-2D04-4ED9-8F22-FEF178C932BA}"/>
              </a:ext>
            </a:extLst>
          </p:cNvPr>
          <p:cNvSpPr txBox="1"/>
          <p:nvPr/>
        </p:nvSpPr>
        <p:spPr>
          <a:xfrm>
            <a:off x="3192670" y="3127544"/>
            <a:ext cx="4033352" cy="1513005"/>
          </a:xfrm>
          <a:prstGeom prst="rect">
            <a:avLst/>
          </a:prstGeom>
          <a:noFill/>
          <a:ln>
            <a:noFill/>
          </a:ln>
        </p:spPr>
        <p:txBody>
          <a:bodyPr spcFirstLastPara="1" wrap="square" lIns="91425" tIns="91425" rIns="91425" bIns="91425" numCol="1" anchor="t" anchorCtr="0">
            <a:noAutofit/>
          </a:bodyPr>
          <a:lstStyle/>
          <a:p>
            <a:pPr lvl="0" rtl="0">
              <a:spcBef>
                <a:spcPts val="0"/>
              </a:spcBef>
              <a:spcAft>
                <a:spcPts val="0"/>
              </a:spcAft>
            </a:pPr>
            <a:r>
              <a:rPr lang="en-US" sz="1050">
                <a:solidFill>
                  <a:srgbClr val="434343"/>
                </a:solidFill>
                <a:latin typeface="Roboto" panose="02000000000000000000" pitchFamily="2" charset="0"/>
                <a:ea typeface="Roboto" panose="02000000000000000000" pitchFamily="2" charset="0"/>
                <a:cs typeface="Roboto"/>
                <a:sym typeface="Roboto"/>
              </a:rPr>
              <a:t>Implement a validation strategy to fine-tune hyperparameters and assess model performance:</a:t>
            </a:r>
          </a:p>
        </p:txBody>
      </p:sp>
    </p:spTree>
    <p:extLst>
      <p:ext uri="{BB962C8B-B14F-4D97-AF65-F5344CB8AC3E}">
        <p14:creationId xmlns:p14="http://schemas.microsoft.com/office/powerpoint/2010/main" val="273024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Tools Used</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3366000" y="1160883"/>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9" name="Group 8">
            <a:extLst>
              <a:ext uri="{FF2B5EF4-FFF2-40B4-BE49-F238E27FC236}">
                <a16:creationId xmlns:a16="http://schemas.microsoft.com/office/drawing/2014/main" id="{A99E542F-83E9-4C4A-9B05-D1B0AF82B403}"/>
              </a:ext>
            </a:extLst>
          </p:cNvPr>
          <p:cNvGrpSpPr/>
          <p:nvPr/>
        </p:nvGrpSpPr>
        <p:grpSpPr>
          <a:xfrm>
            <a:off x="-338400" y="-331200"/>
            <a:ext cx="676800" cy="662400"/>
            <a:chOff x="-324000" y="-345600"/>
            <a:chExt cx="676800" cy="662400"/>
          </a:xfrm>
        </p:grpSpPr>
        <p:sp>
          <p:nvSpPr>
            <p:cNvPr id="11" name="Rectangle 10">
              <a:extLst>
                <a:ext uri="{FF2B5EF4-FFF2-40B4-BE49-F238E27FC236}">
                  <a16:creationId xmlns:a16="http://schemas.microsoft.com/office/drawing/2014/main" id="{EDD1D44D-3E04-451A-AE7E-91353F9DB713}"/>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74A6E1C6-847E-46BF-9D3D-6B533F7F824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4" name="Group 13">
            <a:extLst>
              <a:ext uri="{FF2B5EF4-FFF2-40B4-BE49-F238E27FC236}">
                <a16:creationId xmlns:a16="http://schemas.microsoft.com/office/drawing/2014/main" id="{C3DD706C-B2A1-4842-9237-BADA6A8A1968}"/>
              </a:ext>
            </a:extLst>
          </p:cNvPr>
          <p:cNvGrpSpPr/>
          <p:nvPr/>
        </p:nvGrpSpPr>
        <p:grpSpPr>
          <a:xfrm>
            <a:off x="8805600" y="4812300"/>
            <a:ext cx="676800" cy="662400"/>
            <a:chOff x="-324000" y="-345600"/>
            <a:chExt cx="676800" cy="662400"/>
          </a:xfrm>
        </p:grpSpPr>
        <p:sp>
          <p:nvSpPr>
            <p:cNvPr id="15" name="Rectangle 14">
              <a:extLst>
                <a:ext uri="{FF2B5EF4-FFF2-40B4-BE49-F238E27FC236}">
                  <a16:creationId xmlns:a16="http://schemas.microsoft.com/office/drawing/2014/main" id="{3347F215-C1D6-4A66-9FEA-99A4C8564BD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A95EC8AB-FD90-4283-AFBD-0FA969991D4C}"/>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TextBox 16">
            <a:extLst>
              <a:ext uri="{FF2B5EF4-FFF2-40B4-BE49-F238E27FC236}">
                <a16:creationId xmlns:a16="http://schemas.microsoft.com/office/drawing/2014/main" id="{3745E7EE-355E-4722-A635-F3B4E002109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6" name="Graphic 5">
            <a:extLst>
              <a:ext uri="{FF2B5EF4-FFF2-40B4-BE49-F238E27FC236}">
                <a16:creationId xmlns:a16="http://schemas.microsoft.com/office/drawing/2014/main" id="{FF8AB7A8-6C89-4617-9B46-4FCB2D6B1B18}"/>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42044" y="2948418"/>
            <a:ext cx="1838439" cy="441225"/>
          </a:xfrm>
          <a:prstGeom prst="rect">
            <a:avLst/>
          </a:prstGeom>
        </p:spPr>
      </p:pic>
      <p:pic>
        <p:nvPicPr>
          <p:cNvPr id="8" name="Picture 7">
            <a:extLst>
              <a:ext uri="{FF2B5EF4-FFF2-40B4-BE49-F238E27FC236}">
                <a16:creationId xmlns:a16="http://schemas.microsoft.com/office/drawing/2014/main" id="{27769074-BD65-4475-8FD8-838BB88F951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90633" y="1588329"/>
            <a:ext cx="1365554" cy="735123"/>
          </a:xfrm>
          <a:prstGeom prst="rect">
            <a:avLst/>
          </a:prstGeom>
        </p:spPr>
      </p:pic>
      <p:pic>
        <p:nvPicPr>
          <p:cNvPr id="10" name="Picture 9">
            <a:extLst>
              <a:ext uri="{FF2B5EF4-FFF2-40B4-BE49-F238E27FC236}">
                <a16:creationId xmlns:a16="http://schemas.microsoft.com/office/drawing/2014/main" id="{A93F4747-B529-4C38-BB1A-532575D3C88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00416" y="3761042"/>
            <a:ext cx="1923022" cy="865359"/>
          </a:xfrm>
          <a:prstGeom prst="rect">
            <a:avLst/>
          </a:prstGeom>
        </p:spPr>
      </p:pic>
      <p:pic>
        <p:nvPicPr>
          <p:cNvPr id="12" name="Picture 11">
            <a:extLst>
              <a:ext uri="{FF2B5EF4-FFF2-40B4-BE49-F238E27FC236}">
                <a16:creationId xmlns:a16="http://schemas.microsoft.com/office/drawing/2014/main" id="{134C2B04-EAA8-40C9-BBDD-3ABD495840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13660" y="1677333"/>
            <a:ext cx="1860107" cy="751793"/>
          </a:xfrm>
          <a:prstGeom prst="rect">
            <a:avLst/>
          </a:prstGeom>
        </p:spPr>
      </p:pic>
      <p:pic>
        <p:nvPicPr>
          <p:cNvPr id="23" name="Graphic 22">
            <a:extLst>
              <a:ext uri="{FF2B5EF4-FFF2-40B4-BE49-F238E27FC236}">
                <a16:creationId xmlns:a16="http://schemas.microsoft.com/office/drawing/2014/main" id="{858B4B10-F91A-42D4-BFEF-AF3467840A48}"/>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499108" y="2860777"/>
            <a:ext cx="2149665" cy="616508"/>
          </a:xfrm>
          <a:prstGeom prst="rect">
            <a:avLst/>
          </a:prstGeom>
        </p:spPr>
      </p:pic>
      <p:pic>
        <p:nvPicPr>
          <p:cNvPr id="5" name="Picture 4">
            <a:extLst>
              <a:ext uri="{FF2B5EF4-FFF2-40B4-BE49-F238E27FC236}">
                <a16:creationId xmlns:a16="http://schemas.microsoft.com/office/drawing/2014/main" id="{7CD94FBF-A650-4FFB-A1B0-8818D9A74899}"/>
              </a:ext>
            </a:extLst>
          </p:cNvPr>
          <p:cNvPicPr>
            <a:picLocks noChangeAspect="1"/>
          </p:cNvPicPr>
          <p:nvPr/>
        </p:nvPicPr>
        <p:blipFill>
          <a:blip r:embed="rId10"/>
          <a:stretch>
            <a:fillRect/>
          </a:stretch>
        </p:blipFill>
        <p:spPr>
          <a:xfrm>
            <a:off x="6067398" y="2429126"/>
            <a:ext cx="1686281" cy="1264710"/>
          </a:xfrm>
          <a:prstGeom prst="rect">
            <a:avLst/>
          </a:prstGeom>
        </p:spPr>
      </p:pic>
      <p:pic>
        <p:nvPicPr>
          <p:cNvPr id="18" name="Picture 17">
            <a:extLst>
              <a:ext uri="{FF2B5EF4-FFF2-40B4-BE49-F238E27FC236}">
                <a16:creationId xmlns:a16="http://schemas.microsoft.com/office/drawing/2014/main" id="{BB9D7FC7-1A18-4DE7-A780-3A612A2FC96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303799" y="1627030"/>
            <a:ext cx="2060779" cy="785672"/>
          </a:xfrm>
          <a:prstGeom prst="rect">
            <a:avLst/>
          </a:prstGeom>
        </p:spPr>
      </p:pic>
      <p:pic>
        <p:nvPicPr>
          <p:cNvPr id="21" name="Picture 20">
            <a:extLst>
              <a:ext uri="{FF2B5EF4-FFF2-40B4-BE49-F238E27FC236}">
                <a16:creationId xmlns:a16="http://schemas.microsoft.com/office/drawing/2014/main" id="{F0310921-193A-455A-AFAD-73C5B3DBFE8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654038" y="3587763"/>
            <a:ext cx="1772011" cy="1037145"/>
          </a:xfrm>
          <a:prstGeom prst="rect">
            <a:avLst/>
          </a:prstGeom>
        </p:spPr>
      </p:pic>
      <p:pic>
        <p:nvPicPr>
          <p:cNvPr id="24" name="Picture 23">
            <a:extLst>
              <a:ext uri="{FF2B5EF4-FFF2-40B4-BE49-F238E27FC236}">
                <a16:creationId xmlns:a16="http://schemas.microsoft.com/office/drawing/2014/main" id="{00ACF6AD-85A0-4398-8622-9D28D9BAFFF5}"/>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242824" y="3761042"/>
            <a:ext cx="2043989" cy="1149744"/>
          </a:xfrm>
          <a:prstGeom prst="rect">
            <a:avLst/>
          </a:prstGeom>
        </p:spPr>
      </p:pic>
      <p:pic>
        <p:nvPicPr>
          <p:cNvPr id="26" name="Picture 25">
            <a:extLst>
              <a:ext uri="{FF2B5EF4-FFF2-40B4-BE49-F238E27FC236}">
                <a16:creationId xmlns:a16="http://schemas.microsoft.com/office/drawing/2014/main" id="{4F6FD315-058D-4E41-B0A4-1416D57055F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364578" y="1581626"/>
            <a:ext cx="2573648" cy="858569"/>
          </a:xfrm>
          <a:prstGeom prst="rect">
            <a:avLst/>
          </a:prstGeom>
        </p:spPr>
      </p:pic>
    </p:spTree>
    <p:extLst>
      <p:ext uri="{BB962C8B-B14F-4D97-AF65-F5344CB8AC3E}">
        <p14:creationId xmlns:p14="http://schemas.microsoft.com/office/powerpoint/2010/main" val="1577585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2192910" y="4200673"/>
            <a:ext cx="4758180" cy="430887"/>
          </a:xfrm>
          <a:prstGeom prst="rect">
            <a:avLst/>
          </a:prstGeom>
          <a:noFill/>
        </p:spPr>
        <p:txBody>
          <a:bodyPr wrap="square" rtlCol="0">
            <a:spAutoFit/>
          </a:bodyPr>
          <a:lstStyle/>
          <a:p>
            <a:pPr algn="ctr"/>
            <a:r>
              <a:rPr lang="en-US" sz="1100" i="0">
                <a:solidFill>
                  <a:srgbClr val="3C4043"/>
                </a:solidFill>
                <a:effectLst/>
                <a:latin typeface="Montserrat" pitchFamily="2" charset="0"/>
              </a:rPr>
              <a:t>A total of </a:t>
            </a:r>
            <a:r>
              <a:rPr lang="en-US" sz="1100" b="1" i="0">
                <a:solidFill>
                  <a:srgbClr val="3C4043"/>
                </a:solidFill>
                <a:effectLst/>
                <a:latin typeface="Montserrat" pitchFamily="2" charset="0"/>
              </a:rPr>
              <a:t>1869 customers churned </a:t>
            </a:r>
            <a:r>
              <a:rPr lang="en-US" sz="1100" i="0">
                <a:solidFill>
                  <a:srgbClr val="3C4043"/>
                </a:solidFill>
                <a:effectLst/>
                <a:latin typeface="Montserrat" pitchFamily="2" charset="0"/>
              </a:rPr>
              <a:t>and </a:t>
            </a:r>
            <a:r>
              <a:rPr lang="en-US" sz="1100" b="1" i="0">
                <a:solidFill>
                  <a:srgbClr val="3C4043"/>
                </a:solidFill>
                <a:effectLst/>
                <a:latin typeface="Montserrat" pitchFamily="2" charset="0"/>
              </a:rPr>
              <a:t>5174 did not churn.</a:t>
            </a:r>
          </a:p>
          <a:p>
            <a:pPr algn="ctr"/>
            <a:endParaRPr lang="en-US" sz="1100" b="1" i="0">
              <a:solidFill>
                <a:srgbClr val="3C4043"/>
              </a:solidFill>
              <a:effectLst/>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2" y="1726452"/>
            <a:ext cx="4647337"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Churn Rate Insights</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42A997A3-5960-43F4-9707-EBCFF3104F42}"/>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6F66796C-A4FE-450C-BB53-285FDC94B7DD}"/>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DDA89FD4-2637-46CB-8524-931672CDEE1B}"/>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49EAC1B3-8B10-4637-8E72-F62E7807D209}"/>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F88F6214-9EE5-4B13-8F68-BC6A8DD9DF50}"/>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688FB5EA-41A2-484A-B9BE-91C2487EB4AC}"/>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 name="TextBox 14">
            <a:extLst>
              <a:ext uri="{FF2B5EF4-FFF2-40B4-BE49-F238E27FC236}">
                <a16:creationId xmlns:a16="http://schemas.microsoft.com/office/drawing/2014/main" id="{86DED1FA-5FC4-4042-A16D-C408E635575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grpSp>
        <p:nvGrpSpPr>
          <p:cNvPr id="14" name="Group 13">
            <a:extLst>
              <a:ext uri="{FF2B5EF4-FFF2-40B4-BE49-F238E27FC236}">
                <a16:creationId xmlns:a16="http://schemas.microsoft.com/office/drawing/2014/main" id="{C7B99BB9-7A4D-43D1-82A1-E7EF567D69E5}"/>
              </a:ext>
            </a:extLst>
          </p:cNvPr>
          <p:cNvGrpSpPr/>
          <p:nvPr/>
        </p:nvGrpSpPr>
        <p:grpSpPr>
          <a:xfrm>
            <a:off x="3362226" y="1988952"/>
            <a:ext cx="2419548" cy="2156281"/>
            <a:chOff x="338400" y="2191982"/>
            <a:chExt cx="2160178" cy="1925133"/>
          </a:xfrm>
        </p:grpSpPr>
        <p:pic>
          <p:nvPicPr>
            <p:cNvPr id="4" name="Picture 3">
              <a:extLst>
                <a:ext uri="{FF2B5EF4-FFF2-40B4-BE49-F238E27FC236}">
                  <a16:creationId xmlns:a16="http://schemas.microsoft.com/office/drawing/2014/main" id="{02E20D29-D448-4101-B799-111304593D05}"/>
                </a:ext>
              </a:extLst>
            </p:cNvPr>
            <p:cNvPicPr>
              <a:picLocks noChangeAspect="1"/>
            </p:cNvPicPr>
            <p:nvPr/>
          </p:nvPicPr>
          <p:blipFill>
            <a:blip r:embed="rId3"/>
            <a:stretch>
              <a:fillRect/>
            </a:stretch>
          </p:blipFill>
          <p:spPr>
            <a:xfrm>
              <a:off x="338400" y="2191982"/>
              <a:ext cx="2160178" cy="1925133"/>
            </a:xfrm>
            <a:prstGeom prst="rect">
              <a:avLst/>
            </a:prstGeom>
          </p:spPr>
        </p:pic>
        <p:pic>
          <p:nvPicPr>
            <p:cNvPr id="6" name="Picture 5">
              <a:extLst>
                <a:ext uri="{FF2B5EF4-FFF2-40B4-BE49-F238E27FC236}">
                  <a16:creationId xmlns:a16="http://schemas.microsoft.com/office/drawing/2014/main" id="{99834C1B-2D15-4876-BC13-9A01E57FD9C3}"/>
                </a:ext>
              </a:extLst>
            </p:cNvPr>
            <p:cNvPicPr>
              <a:picLocks noChangeAspect="1"/>
            </p:cNvPicPr>
            <p:nvPr/>
          </p:nvPicPr>
          <p:blipFill>
            <a:blip r:embed="rId4"/>
            <a:stretch>
              <a:fillRect/>
            </a:stretch>
          </p:blipFill>
          <p:spPr>
            <a:xfrm>
              <a:off x="2116756" y="2241479"/>
              <a:ext cx="381822" cy="357188"/>
            </a:xfrm>
            <a:prstGeom prst="rect">
              <a:avLst/>
            </a:prstGeom>
          </p:spPr>
        </p:pic>
      </p:grpSp>
    </p:spTree>
    <p:extLst>
      <p:ext uri="{BB962C8B-B14F-4D97-AF65-F5344CB8AC3E}">
        <p14:creationId xmlns:p14="http://schemas.microsoft.com/office/powerpoint/2010/main" val="219943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6079770" y="2190750"/>
            <a:ext cx="2353560" cy="2123658"/>
          </a:xfrm>
          <a:prstGeom prst="rect">
            <a:avLst/>
          </a:prstGeom>
          <a:noFill/>
        </p:spPr>
        <p:txBody>
          <a:bodyPr wrap="square" rtlCol="0">
            <a:spAutoFit/>
          </a:bodyPr>
          <a:lstStyle/>
          <a:p>
            <a:r>
              <a:rPr lang="en-US" sz="1100" b="1" i="0">
                <a:solidFill>
                  <a:srgbClr val="3C4043"/>
                </a:solidFill>
                <a:effectLst/>
                <a:latin typeface="Montserrat" pitchFamily="2" charset="0"/>
              </a:rPr>
              <a:t>Most customers come from the Jakarta </a:t>
            </a:r>
            <a:r>
              <a:rPr lang="en-US" sz="1100" b="0" i="0">
                <a:solidFill>
                  <a:srgbClr val="3C4043"/>
                </a:solidFill>
                <a:effectLst/>
                <a:latin typeface="Montserrat" pitchFamily="2" charset="0"/>
              </a:rPr>
              <a:t>area with the number of customers = </a:t>
            </a:r>
            <a:r>
              <a:rPr lang="en-US" sz="1100" b="1" i="0">
                <a:solidFill>
                  <a:srgbClr val="3C4043"/>
                </a:solidFill>
                <a:effectLst/>
                <a:latin typeface="Montserrat" pitchFamily="2" charset="0"/>
              </a:rPr>
              <a:t>5031</a:t>
            </a:r>
            <a:r>
              <a:rPr lang="en-US" sz="1100" b="0" i="0">
                <a:solidFill>
                  <a:srgbClr val="3C4043"/>
                </a:solidFill>
                <a:effectLst/>
                <a:latin typeface="Montserrat" pitchFamily="2" charset="0"/>
              </a:rPr>
              <a:t> (71.4%) While in Bandung, the number of customers amounted to = 2012 (28.6%)</a:t>
            </a:r>
            <a:endParaRPr lang="en-ID" sz="1100">
              <a:latin typeface="Montserrat" pitchFamily="2" charset="0"/>
            </a:endParaRPr>
          </a:p>
          <a:p>
            <a:endParaRPr lang="en-US" sz="1100" b="1" i="0">
              <a:solidFill>
                <a:srgbClr val="3C4043"/>
              </a:solidFill>
              <a:effectLst/>
              <a:latin typeface="Montserrat" pitchFamily="2" charset="0"/>
            </a:endParaRPr>
          </a:p>
          <a:p>
            <a:r>
              <a:rPr lang="en-US" sz="1100" b="1" i="0">
                <a:solidFill>
                  <a:srgbClr val="3C4043"/>
                </a:solidFill>
                <a:effectLst/>
                <a:latin typeface="Montserrat" pitchFamily="2" charset="0"/>
              </a:rPr>
              <a:t>Most customers who churn are in the Jakarta </a:t>
            </a:r>
            <a:r>
              <a:rPr lang="en-US" sz="1100" i="0">
                <a:solidFill>
                  <a:srgbClr val="3C4043"/>
                </a:solidFill>
                <a:effectLst/>
                <a:latin typeface="Montserrat" pitchFamily="2" charset="0"/>
              </a:rPr>
              <a:t>location as many as </a:t>
            </a:r>
            <a:r>
              <a:rPr lang="en-US" sz="1100" b="1" i="0">
                <a:solidFill>
                  <a:srgbClr val="3C4043"/>
                </a:solidFill>
                <a:effectLst/>
                <a:latin typeface="Montserrat" pitchFamily="2" charset="0"/>
              </a:rPr>
              <a:t>1323</a:t>
            </a:r>
            <a:r>
              <a:rPr lang="en-US" sz="1100" i="0">
                <a:solidFill>
                  <a:srgbClr val="3C4043"/>
                </a:solidFill>
                <a:effectLst/>
                <a:latin typeface="Montserrat" pitchFamily="2" charset="0"/>
              </a:rPr>
              <a:t> customers and the rest in Bandung as many as 546 customers.</a:t>
            </a: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2" y="1726452"/>
            <a:ext cx="4647337"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Churn Rate Insights by location</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42A997A3-5960-43F4-9707-EBCFF3104F42}"/>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6F66796C-A4FE-450C-BB53-285FDC94B7DD}"/>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DDA89FD4-2637-46CB-8524-931672CDEE1B}"/>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49EAC1B3-8B10-4637-8E72-F62E7807D209}"/>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F88F6214-9EE5-4B13-8F68-BC6A8DD9DF50}"/>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688FB5EA-41A2-484A-B9BE-91C2487EB4AC}"/>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 name="TextBox 14">
            <a:extLst>
              <a:ext uri="{FF2B5EF4-FFF2-40B4-BE49-F238E27FC236}">
                <a16:creationId xmlns:a16="http://schemas.microsoft.com/office/drawing/2014/main" id="{86DED1FA-5FC4-4042-A16D-C408E635575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grpSp>
        <p:nvGrpSpPr>
          <p:cNvPr id="5" name="Group 4">
            <a:extLst>
              <a:ext uri="{FF2B5EF4-FFF2-40B4-BE49-F238E27FC236}">
                <a16:creationId xmlns:a16="http://schemas.microsoft.com/office/drawing/2014/main" id="{CA91A0D4-66CB-4858-8424-F11559828DCC}"/>
              </a:ext>
            </a:extLst>
          </p:cNvPr>
          <p:cNvGrpSpPr/>
          <p:nvPr/>
        </p:nvGrpSpPr>
        <p:grpSpPr>
          <a:xfrm>
            <a:off x="2888410" y="2390140"/>
            <a:ext cx="2510411" cy="1988512"/>
            <a:chOff x="2765918" y="2286963"/>
            <a:chExt cx="2510411" cy="1988512"/>
          </a:xfrm>
        </p:grpSpPr>
        <p:pic>
          <p:nvPicPr>
            <p:cNvPr id="3" name="Picture 2">
              <a:extLst>
                <a:ext uri="{FF2B5EF4-FFF2-40B4-BE49-F238E27FC236}">
                  <a16:creationId xmlns:a16="http://schemas.microsoft.com/office/drawing/2014/main" id="{F8DEC1DE-16AF-49B0-90BE-50A2F9916388}"/>
                </a:ext>
              </a:extLst>
            </p:cNvPr>
            <p:cNvPicPr>
              <a:picLocks noChangeAspect="1"/>
            </p:cNvPicPr>
            <p:nvPr/>
          </p:nvPicPr>
          <p:blipFill rotWithShape="1">
            <a:blip r:embed="rId3"/>
            <a:srcRect l="1" r="1415" b="10272"/>
            <a:stretch/>
          </p:blipFill>
          <p:spPr>
            <a:xfrm>
              <a:off x="2765918" y="2286963"/>
              <a:ext cx="2093450" cy="1988512"/>
            </a:xfrm>
            <a:prstGeom prst="rect">
              <a:avLst/>
            </a:prstGeom>
          </p:spPr>
        </p:pic>
        <p:pic>
          <p:nvPicPr>
            <p:cNvPr id="25" name="Picture 24">
              <a:extLst>
                <a:ext uri="{FF2B5EF4-FFF2-40B4-BE49-F238E27FC236}">
                  <a16:creationId xmlns:a16="http://schemas.microsoft.com/office/drawing/2014/main" id="{23B2A36D-4D52-4541-BA9B-388A2C4EB3D1}"/>
                </a:ext>
              </a:extLst>
            </p:cNvPr>
            <p:cNvPicPr>
              <a:picLocks noChangeAspect="1"/>
            </p:cNvPicPr>
            <p:nvPr/>
          </p:nvPicPr>
          <p:blipFill>
            <a:blip r:embed="rId4"/>
            <a:stretch>
              <a:fillRect/>
            </a:stretch>
          </p:blipFill>
          <p:spPr>
            <a:xfrm>
              <a:off x="4620519" y="2297123"/>
              <a:ext cx="655810" cy="363220"/>
            </a:xfrm>
            <a:prstGeom prst="rect">
              <a:avLst/>
            </a:prstGeom>
          </p:spPr>
        </p:pic>
      </p:grpSp>
      <p:grpSp>
        <p:nvGrpSpPr>
          <p:cNvPr id="22" name="Group 21">
            <a:extLst>
              <a:ext uri="{FF2B5EF4-FFF2-40B4-BE49-F238E27FC236}">
                <a16:creationId xmlns:a16="http://schemas.microsoft.com/office/drawing/2014/main" id="{550F355B-A29E-4FC1-B5F1-527BBE4C67A0}"/>
              </a:ext>
            </a:extLst>
          </p:cNvPr>
          <p:cNvGrpSpPr/>
          <p:nvPr/>
        </p:nvGrpSpPr>
        <p:grpSpPr>
          <a:xfrm>
            <a:off x="441505" y="2390140"/>
            <a:ext cx="2357849" cy="1999158"/>
            <a:chOff x="2719885" y="2390140"/>
            <a:chExt cx="2357849" cy="1999158"/>
          </a:xfrm>
        </p:grpSpPr>
        <p:pic>
          <p:nvPicPr>
            <p:cNvPr id="23" name="Picture 22">
              <a:extLst>
                <a:ext uri="{FF2B5EF4-FFF2-40B4-BE49-F238E27FC236}">
                  <a16:creationId xmlns:a16="http://schemas.microsoft.com/office/drawing/2014/main" id="{84C8D17C-80A9-496C-9946-56CEE2A000EE}"/>
                </a:ext>
              </a:extLst>
            </p:cNvPr>
            <p:cNvPicPr>
              <a:picLocks noChangeAspect="1"/>
            </p:cNvPicPr>
            <p:nvPr/>
          </p:nvPicPr>
          <p:blipFill>
            <a:blip r:embed="rId5"/>
            <a:stretch>
              <a:fillRect/>
            </a:stretch>
          </p:blipFill>
          <p:spPr>
            <a:xfrm>
              <a:off x="2719885" y="2400786"/>
              <a:ext cx="2264230" cy="1988512"/>
            </a:xfrm>
            <a:prstGeom prst="rect">
              <a:avLst/>
            </a:prstGeom>
          </p:spPr>
        </p:pic>
        <p:pic>
          <p:nvPicPr>
            <p:cNvPr id="24" name="Picture 23">
              <a:extLst>
                <a:ext uri="{FF2B5EF4-FFF2-40B4-BE49-F238E27FC236}">
                  <a16:creationId xmlns:a16="http://schemas.microsoft.com/office/drawing/2014/main" id="{0E4DDAF3-8755-4651-92BA-59E1EA679967}"/>
                </a:ext>
              </a:extLst>
            </p:cNvPr>
            <p:cNvPicPr>
              <a:picLocks noChangeAspect="1"/>
            </p:cNvPicPr>
            <p:nvPr/>
          </p:nvPicPr>
          <p:blipFill>
            <a:blip r:embed="rId4"/>
            <a:stretch>
              <a:fillRect/>
            </a:stretch>
          </p:blipFill>
          <p:spPr>
            <a:xfrm>
              <a:off x="4421924" y="2390140"/>
              <a:ext cx="655810" cy="363220"/>
            </a:xfrm>
            <a:prstGeom prst="rect">
              <a:avLst/>
            </a:prstGeom>
          </p:spPr>
        </p:pic>
      </p:grpSp>
    </p:spTree>
    <p:extLst>
      <p:ext uri="{BB962C8B-B14F-4D97-AF65-F5344CB8AC3E}">
        <p14:creationId xmlns:p14="http://schemas.microsoft.com/office/powerpoint/2010/main" val="304501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6225697" y="2232343"/>
            <a:ext cx="2353560" cy="1615827"/>
          </a:xfrm>
          <a:prstGeom prst="rect">
            <a:avLst/>
          </a:prstGeom>
          <a:noFill/>
        </p:spPr>
        <p:txBody>
          <a:bodyPr wrap="square" rtlCol="0">
            <a:spAutoFit/>
          </a:bodyPr>
          <a:lstStyle/>
          <a:p>
            <a:r>
              <a:rPr lang="en-US" sz="1100" b="0" i="0">
                <a:solidFill>
                  <a:srgbClr val="3C4043"/>
                </a:solidFill>
                <a:effectLst/>
                <a:latin typeface="Montserrat" pitchFamily="2" charset="0"/>
              </a:rPr>
              <a:t>We identified that customer tenure (the length of time a customer has been with the company) has a significant impact on churn rate. </a:t>
            </a:r>
            <a:r>
              <a:rPr lang="en-US" sz="1100" b="0" i="0">
                <a:solidFill>
                  <a:srgbClr val="3C4043"/>
                </a:solidFill>
                <a:effectLst/>
                <a:latin typeface="Montserrat Bold" pitchFamily="2" charset="0"/>
              </a:rPr>
              <a:t>Longer-tenured customers</a:t>
            </a:r>
            <a:r>
              <a:rPr lang="en-US" sz="1100" b="0" i="0">
                <a:solidFill>
                  <a:srgbClr val="3C4043"/>
                </a:solidFill>
                <a:effectLst/>
                <a:latin typeface="Montserrat" pitchFamily="2" charset="0"/>
              </a:rPr>
              <a:t> are </a:t>
            </a:r>
            <a:r>
              <a:rPr lang="en-US" sz="1100" b="0" i="0">
                <a:solidFill>
                  <a:srgbClr val="3C4043"/>
                </a:solidFill>
                <a:effectLst/>
                <a:latin typeface="Montserrat Bold" pitchFamily="2" charset="0"/>
              </a:rPr>
              <a:t>less likely to churn</a:t>
            </a:r>
            <a:r>
              <a:rPr lang="en-US" sz="1100" b="0" i="0">
                <a:solidFill>
                  <a:srgbClr val="3C4043"/>
                </a:solidFill>
                <a:effectLst/>
                <a:latin typeface="Montserrat" pitchFamily="2" charset="0"/>
              </a:rPr>
              <a:t>, highlighting the importance of customer retention efforts.</a:t>
            </a: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2" y="1726452"/>
            <a:ext cx="4647337"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Churn Rate Insights based on Customer Tenure </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42A997A3-5960-43F4-9707-EBCFF3104F42}"/>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6F66796C-A4FE-450C-BB53-285FDC94B7DD}"/>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DDA89FD4-2637-46CB-8524-931672CDEE1B}"/>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49EAC1B3-8B10-4637-8E72-F62E7807D209}"/>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F88F6214-9EE5-4B13-8F68-BC6A8DD9DF50}"/>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688FB5EA-41A2-484A-B9BE-91C2487EB4AC}"/>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 name="TextBox 14">
            <a:extLst>
              <a:ext uri="{FF2B5EF4-FFF2-40B4-BE49-F238E27FC236}">
                <a16:creationId xmlns:a16="http://schemas.microsoft.com/office/drawing/2014/main" id="{86DED1FA-5FC4-4042-A16D-C408E635575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3" name="Picture 2">
            <a:extLst>
              <a:ext uri="{FF2B5EF4-FFF2-40B4-BE49-F238E27FC236}">
                <a16:creationId xmlns:a16="http://schemas.microsoft.com/office/drawing/2014/main" id="{45CF4CFD-7524-411B-BB7D-95FC39E6C67A}"/>
              </a:ext>
            </a:extLst>
          </p:cNvPr>
          <p:cNvPicPr>
            <a:picLocks noChangeAspect="1"/>
          </p:cNvPicPr>
          <p:nvPr/>
        </p:nvPicPr>
        <p:blipFill>
          <a:blip r:embed="rId3"/>
          <a:stretch>
            <a:fillRect/>
          </a:stretch>
        </p:blipFill>
        <p:spPr>
          <a:xfrm>
            <a:off x="564743" y="2147901"/>
            <a:ext cx="5538877" cy="1788016"/>
          </a:xfrm>
          <a:prstGeom prst="rect">
            <a:avLst/>
          </a:prstGeom>
        </p:spPr>
      </p:pic>
    </p:spTree>
    <p:extLst>
      <p:ext uri="{BB962C8B-B14F-4D97-AF65-F5344CB8AC3E}">
        <p14:creationId xmlns:p14="http://schemas.microsoft.com/office/powerpoint/2010/main" val="170017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564742" y="3982617"/>
            <a:ext cx="6826657" cy="600164"/>
          </a:xfrm>
          <a:prstGeom prst="rect">
            <a:avLst/>
          </a:prstGeom>
          <a:noFill/>
        </p:spPr>
        <p:txBody>
          <a:bodyPr wrap="square" rtlCol="0">
            <a:spAutoFit/>
          </a:bodyPr>
          <a:lstStyle/>
          <a:p>
            <a:r>
              <a:rPr lang="en-US" sz="1100" b="1" i="0">
                <a:solidFill>
                  <a:srgbClr val="3C4043"/>
                </a:solidFill>
                <a:effectLst/>
                <a:latin typeface="Montserrat" pitchFamily="2" charset="0"/>
              </a:rPr>
              <a:t>Customers who use services </a:t>
            </a:r>
            <a:r>
              <a:rPr lang="en-US" sz="1100" b="0" i="0">
                <a:solidFill>
                  <a:srgbClr val="3C4043"/>
                </a:solidFill>
                <a:effectLst/>
                <a:latin typeface="Montserrat" pitchFamily="2" charset="0"/>
              </a:rPr>
              <a:t>such as Call center, myApps, Games, Music, Education, and Video Products are </a:t>
            </a:r>
            <a:r>
              <a:rPr lang="en-US" sz="1100" b="1" i="0">
                <a:solidFill>
                  <a:srgbClr val="3C4043"/>
                </a:solidFill>
                <a:effectLst/>
                <a:latin typeface="Montserrat" pitchFamily="2" charset="0"/>
              </a:rPr>
              <a:t>more likely to stay with the company</a:t>
            </a:r>
            <a:r>
              <a:rPr lang="en-US" sz="1100" b="0" i="0">
                <a:solidFill>
                  <a:srgbClr val="3C4043"/>
                </a:solidFill>
                <a:effectLst/>
                <a:latin typeface="Montserrat" pitchFamily="2" charset="0"/>
              </a:rPr>
              <a:t>. This suggests that these services play a vital role in retaining customers.</a:t>
            </a: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3" y="1322924"/>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Service Usage</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78D88EDE-EEB5-4AE0-9700-2A27FE49F1D6}"/>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D9743B89-8590-4125-8A34-5C9F7EF22216}"/>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0B67C8EF-6838-47F9-AEFA-BD8234D6F1DE}"/>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14E749F0-257C-410C-A82B-0557D71FB77D}"/>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698B9AC4-DB55-425B-A0BC-B35F6027418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22A07B0-0B83-410C-8AB4-3D8D6DE65377}"/>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6CE47B4D-CB70-4531-923C-051125D9778D}"/>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4" name="Picture 3">
            <a:extLst>
              <a:ext uri="{FF2B5EF4-FFF2-40B4-BE49-F238E27FC236}">
                <a16:creationId xmlns:a16="http://schemas.microsoft.com/office/drawing/2014/main" id="{4D24D237-4D01-4172-9732-A621559709E6}"/>
              </a:ext>
            </a:extLst>
          </p:cNvPr>
          <p:cNvPicPr>
            <a:picLocks noChangeAspect="1"/>
          </p:cNvPicPr>
          <p:nvPr/>
        </p:nvPicPr>
        <p:blipFill>
          <a:blip r:embed="rId3"/>
          <a:stretch>
            <a:fillRect/>
          </a:stretch>
        </p:blipFill>
        <p:spPr>
          <a:xfrm>
            <a:off x="1087914" y="1612732"/>
            <a:ext cx="6968171" cy="2249410"/>
          </a:xfrm>
          <a:prstGeom prst="rect">
            <a:avLst/>
          </a:prstGeom>
        </p:spPr>
      </p:pic>
    </p:spTree>
    <p:extLst>
      <p:ext uri="{BB962C8B-B14F-4D97-AF65-F5344CB8AC3E}">
        <p14:creationId xmlns:p14="http://schemas.microsoft.com/office/powerpoint/2010/main" val="303596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632460" y="4101704"/>
            <a:ext cx="8137140" cy="261610"/>
          </a:xfrm>
          <a:prstGeom prst="rect">
            <a:avLst/>
          </a:prstGeom>
          <a:noFill/>
        </p:spPr>
        <p:txBody>
          <a:bodyPr wrap="square" rtlCol="0">
            <a:spAutoFit/>
          </a:bodyPr>
          <a:lstStyle/>
          <a:p>
            <a:r>
              <a:rPr lang="en-US" sz="1100" b="1" i="0">
                <a:solidFill>
                  <a:srgbClr val="3C4043"/>
                </a:solidFill>
                <a:effectLst/>
                <a:latin typeface="Montserrat" pitchFamily="2" charset="0"/>
              </a:rPr>
              <a:t>Customers who use high-end device </a:t>
            </a:r>
            <a:r>
              <a:rPr lang="en-US" sz="1100" b="0" i="0">
                <a:solidFill>
                  <a:srgbClr val="3C4043"/>
                </a:solidFill>
                <a:effectLst/>
                <a:latin typeface="Montserrat" pitchFamily="2" charset="0"/>
              </a:rPr>
              <a:t>are </a:t>
            </a:r>
            <a:r>
              <a:rPr lang="en-US" sz="1100" b="1" i="0">
                <a:solidFill>
                  <a:srgbClr val="3C4043"/>
                </a:solidFill>
                <a:effectLst/>
                <a:latin typeface="Montserrat" pitchFamily="2" charset="0"/>
              </a:rPr>
              <a:t>more likely to churn from the company</a:t>
            </a:r>
            <a:r>
              <a:rPr lang="en-US" sz="1100" b="0" i="0">
                <a:solidFill>
                  <a:srgbClr val="3C4043"/>
                </a:solidFill>
                <a:effectLst/>
                <a:latin typeface="Montserrat" pitchFamily="2" charset="0"/>
              </a:rPr>
              <a:t>. </a:t>
            </a: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3" y="1506674"/>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User Device Classes</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78D88EDE-EEB5-4AE0-9700-2A27FE49F1D6}"/>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D9743B89-8590-4125-8A34-5C9F7EF22216}"/>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0B67C8EF-6838-47F9-AEFA-BD8234D6F1DE}"/>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14E749F0-257C-410C-A82B-0557D71FB77D}"/>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698B9AC4-DB55-425B-A0BC-B35F6027418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22A07B0-0B83-410C-8AB4-3D8D6DE65377}"/>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6CE47B4D-CB70-4531-923C-051125D9778D}"/>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4" name="Picture 3">
            <a:extLst>
              <a:ext uri="{FF2B5EF4-FFF2-40B4-BE49-F238E27FC236}">
                <a16:creationId xmlns:a16="http://schemas.microsoft.com/office/drawing/2014/main" id="{876D21AD-EF24-4E98-B204-771B823CC9DE}"/>
              </a:ext>
            </a:extLst>
          </p:cNvPr>
          <p:cNvPicPr>
            <a:picLocks noChangeAspect="1"/>
          </p:cNvPicPr>
          <p:nvPr/>
        </p:nvPicPr>
        <p:blipFill>
          <a:blip r:embed="rId3"/>
          <a:stretch>
            <a:fillRect/>
          </a:stretch>
        </p:blipFill>
        <p:spPr>
          <a:xfrm>
            <a:off x="564743" y="1845305"/>
            <a:ext cx="6620917" cy="2137312"/>
          </a:xfrm>
          <a:prstGeom prst="rect">
            <a:avLst/>
          </a:prstGeom>
        </p:spPr>
      </p:pic>
    </p:spTree>
    <p:extLst>
      <p:ext uri="{BB962C8B-B14F-4D97-AF65-F5344CB8AC3E}">
        <p14:creationId xmlns:p14="http://schemas.microsoft.com/office/powerpoint/2010/main" val="42407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4891220" y="1806003"/>
            <a:ext cx="3309424" cy="938719"/>
          </a:xfrm>
          <a:prstGeom prst="rect">
            <a:avLst/>
          </a:prstGeom>
          <a:noFill/>
        </p:spPr>
        <p:txBody>
          <a:bodyPr wrap="square" rtlCol="0">
            <a:spAutoFit/>
          </a:bodyPr>
          <a:lstStyle/>
          <a:p>
            <a:r>
              <a:rPr lang="en-US" sz="1100" b="1" i="0">
                <a:solidFill>
                  <a:srgbClr val="3C4043"/>
                </a:solidFill>
                <a:effectLst/>
                <a:latin typeface="Montserrat" pitchFamily="2" charset="0"/>
              </a:rPr>
              <a:t>Customer churn </a:t>
            </a:r>
            <a:r>
              <a:rPr lang="en-US" sz="1100" i="0">
                <a:solidFill>
                  <a:srgbClr val="3C4043"/>
                </a:solidFill>
                <a:effectLst/>
                <a:latin typeface="Montserrat" pitchFamily="2" charset="0"/>
              </a:rPr>
              <a:t>is mostly related to customer who </a:t>
            </a:r>
            <a:r>
              <a:rPr lang="en-US" sz="1100" b="1" i="0">
                <a:solidFill>
                  <a:srgbClr val="3C4043"/>
                </a:solidFill>
                <a:effectLst/>
                <a:latin typeface="Montserrat" pitchFamily="2" charset="0"/>
              </a:rPr>
              <a:t>didn’t use games product service.</a:t>
            </a:r>
          </a:p>
          <a:p>
            <a:endParaRPr lang="en-ID" sz="1100">
              <a:latin typeface="Montserrat" pitchFamily="2" charset="0"/>
            </a:endParaRPr>
          </a:p>
          <a:p>
            <a:pPr marL="171450" indent="-171450">
              <a:buFont typeface="Arial" panose="020B0604020202020204" pitchFamily="34" charset="0"/>
              <a:buChar char="•"/>
            </a:pP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1669643" y="1467372"/>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Product Heatmap Correlation</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6A493735-342B-43D4-A4C0-9F6F352B19EF}"/>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EE87393B-0FDC-451E-AE25-ED4A7B93FA2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206A4E0-A8DA-4521-86E2-3264E67B7A9A}"/>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D0C0748C-7064-4DDB-B771-A868E1AFECD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7ED8AF5A-D6F9-48D0-B26E-7DE44772A25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1EAAAB4-ADCF-40A3-88C6-15B1A1C3420E}"/>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7AA85F0C-CBB8-4EAC-81A9-9CFD7CDE55D1}"/>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4" name="Picture 3">
            <a:extLst>
              <a:ext uri="{FF2B5EF4-FFF2-40B4-BE49-F238E27FC236}">
                <a16:creationId xmlns:a16="http://schemas.microsoft.com/office/drawing/2014/main" id="{622E8A45-761D-4CAD-98DE-35CDA16CAC4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68241" y="1783212"/>
            <a:ext cx="3036660" cy="2825903"/>
          </a:xfrm>
          <a:prstGeom prst="rect">
            <a:avLst/>
          </a:prstGeom>
        </p:spPr>
      </p:pic>
    </p:spTree>
    <p:extLst>
      <p:ext uri="{BB962C8B-B14F-4D97-AF65-F5344CB8AC3E}">
        <p14:creationId xmlns:p14="http://schemas.microsoft.com/office/powerpoint/2010/main" val="76837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8FC78-7B39-41EB-801B-F20D817D8A91}"/>
              </a:ext>
            </a:extLst>
          </p:cNvPr>
          <p:cNvPicPr>
            <a:picLocks noChangeAspect="1"/>
          </p:cNvPicPr>
          <p:nvPr/>
        </p:nvPicPr>
        <p:blipFill>
          <a:blip r:embed="rId3"/>
          <a:stretch>
            <a:fillRect/>
          </a:stretch>
        </p:blipFill>
        <p:spPr>
          <a:xfrm>
            <a:off x="564743" y="1763485"/>
            <a:ext cx="6797041" cy="2194167"/>
          </a:xfrm>
          <a:prstGeom prst="rect">
            <a:avLst/>
          </a:prstGeom>
        </p:spPr>
      </p:pic>
      <p:sp>
        <p:nvSpPr>
          <p:cNvPr id="13" name="TextBox 12">
            <a:extLst>
              <a:ext uri="{FF2B5EF4-FFF2-40B4-BE49-F238E27FC236}">
                <a16:creationId xmlns:a16="http://schemas.microsoft.com/office/drawing/2014/main" id="{F5C6FA21-D62E-4B0B-AB16-1F966ED6220B}"/>
              </a:ext>
            </a:extLst>
          </p:cNvPr>
          <p:cNvSpPr txBox="1"/>
          <p:nvPr/>
        </p:nvSpPr>
        <p:spPr>
          <a:xfrm>
            <a:off x="582082" y="4084481"/>
            <a:ext cx="6309360" cy="430887"/>
          </a:xfrm>
          <a:prstGeom prst="rect">
            <a:avLst/>
          </a:prstGeom>
          <a:noFill/>
        </p:spPr>
        <p:txBody>
          <a:bodyPr wrap="square" rtlCol="0">
            <a:spAutoFit/>
          </a:bodyPr>
          <a:lstStyle/>
          <a:p>
            <a:r>
              <a:rPr lang="en-US" sz="1100" b="1" i="0">
                <a:solidFill>
                  <a:srgbClr val="3C4043"/>
                </a:solidFill>
                <a:effectLst/>
                <a:latin typeface="Montserrat" pitchFamily="2" charset="0"/>
              </a:rPr>
              <a:t>An increase in the utilization of call center </a:t>
            </a:r>
            <a:r>
              <a:rPr lang="en-US" sz="1100" i="0">
                <a:solidFill>
                  <a:srgbClr val="3C4043"/>
                </a:solidFill>
                <a:effectLst/>
                <a:latin typeface="Montserrat" pitchFamily="2" charset="0"/>
              </a:rPr>
              <a:t>services is linked </a:t>
            </a:r>
            <a:r>
              <a:rPr lang="en-US" sz="1100" b="1" i="0">
                <a:solidFill>
                  <a:srgbClr val="3C4043"/>
                </a:solidFill>
                <a:effectLst/>
                <a:latin typeface="Montserrat" pitchFamily="2" charset="0"/>
              </a:rPr>
              <a:t>to higher customer retention, </a:t>
            </a:r>
            <a:r>
              <a:rPr lang="en-US" sz="1100" i="0">
                <a:solidFill>
                  <a:srgbClr val="3C4043"/>
                </a:solidFill>
                <a:effectLst/>
                <a:latin typeface="Montserrat" pitchFamily="2" charset="0"/>
              </a:rPr>
              <a:t>emphasizing the importance of providing effective customer support.</a:t>
            </a:r>
            <a:endParaRPr lang="en-ID" sz="1100">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82082" y="1437571"/>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Call Center Engagement</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6A493735-342B-43D4-A4C0-9F6F352B19EF}"/>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EE87393B-0FDC-451E-AE25-ED4A7B93FA2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206A4E0-A8DA-4521-86E2-3264E67B7A9A}"/>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D0C0748C-7064-4DDB-B771-A868E1AFECD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7ED8AF5A-D6F9-48D0-B26E-7DE44772A25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1EAAAB4-ADCF-40A3-88C6-15B1A1C3420E}"/>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7AA85F0C-CBB8-4EAC-81A9-9CFD7CDE55D1}"/>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124738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35426" y="2115436"/>
            <a:ext cx="3940122" cy="90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400">
                <a:solidFill>
                  <a:srgbClr val="4D8CC5"/>
                </a:solidFill>
                <a:latin typeface="Montserrat Bold" pitchFamily="2" charset="0"/>
              </a:rPr>
              <a:t>Our Team</a:t>
            </a:r>
            <a:endParaRPr lang="en-ID" sz="1400">
              <a:solidFill>
                <a:srgbClr val="4D8CC5"/>
              </a:solidFill>
              <a:latin typeface="Montserrat Bold" pitchFamily="2" charset="0"/>
            </a:endParaRPr>
          </a:p>
        </p:txBody>
      </p:sp>
      <p:grpSp>
        <p:nvGrpSpPr>
          <p:cNvPr id="3" name="Group 2">
            <a:extLst>
              <a:ext uri="{FF2B5EF4-FFF2-40B4-BE49-F238E27FC236}">
                <a16:creationId xmlns:a16="http://schemas.microsoft.com/office/drawing/2014/main" id="{ADD1C5EA-423A-40D3-879D-F907D0E5CA8B}"/>
              </a:ext>
            </a:extLst>
          </p:cNvPr>
          <p:cNvGrpSpPr/>
          <p:nvPr/>
        </p:nvGrpSpPr>
        <p:grpSpPr>
          <a:xfrm>
            <a:off x="-338400" y="-331200"/>
            <a:ext cx="676800" cy="662400"/>
            <a:chOff x="-324000" y="-345600"/>
            <a:chExt cx="676800" cy="662400"/>
          </a:xfrm>
        </p:grpSpPr>
        <p:sp>
          <p:nvSpPr>
            <p:cNvPr id="2" name="Rectangle 1">
              <a:extLst>
                <a:ext uri="{FF2B5EF4-FFF2-40B4-BE49-F238E27FC236}">
                  <a16:creationId xmlns:a16="http://schemas.microsoft.com/office/drawing/2014/main" id="{EFFD72F5-97BD-4144-B248-6E6020FF7C51}"/>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1F9BB717-4827-43E8-BC83-479861223CA9}"/>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 name="Group 7">
            <a:extLst>
              <a:ext uri="{FF2B5EF4-FFF2-40B4-BE49-F238E27FC236}">
                <a16:creationId xmlns:a16="http://schemas.microsoft.com/office/drawing/2014/main" id="{56C2BB33-850C-46B6-B1AF-C3F89EC3BDA9}"/>
              </a:ext>
            </a:extLst>
          </p:cNvPr>
          <p:cNvGrpSpPr/>
          <p:nvPr/>
        </p:nvGrpSpPr>
        <p:grpSpPr>
          <a:xfrm>
            <a:off x="8805600" y="4812300"/>
            <a:ext cx="676800" cy="662400"/>
            <a:chOff x="-324000" y="-345600"/>
            <a:chExt cx="676800" cy="662400"/>
          </a:xfrm>
        </p:grpSpPr>
        <p:sp>
          <p:nvSpPr>
            <p:cNvPr id="9" name="Rectangle 8">
              <a:extLst>
                <a:ext uri="{FF2B5EF4-FFF2-40B4-BE49-F238E27FC236}">
                  <a16:creationId xmlns:a16="http://schemas.microsoft.com/office/drawing/2014/main" id="{C49E028E-B106-4357-B263-5C17AA9100B9}"/>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3979D300-EFAC-4B95-BF94-832FEDE95C5A}"/>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 name="Group 5">
            <a:extLst>
              <a:ext uri="{FF2B5EF4-FFF2-40B4-BE49-F238E27FC236}">
                <a16:creationId xmlns:a16="http://schemas.microsoft.com/office/drawing/2014/main" id="{F0ECC775-DD05-4549-96AB-04C8957A7855}"/>
              </a:ext>
            </a:extLst>
          </p:cNvPr>
          <p:cNvGrpSpPr/>
          <p:nvPr/>
        </p:nvGrpSpPr>
        <p:grpSpPr>
          <a:xfrm>
            <a:off x="2596854" y="227038"/>
            <a:ext cx="2071600" cy="2011096"/>
            <a:chOff x="3372380" y="832864"/>
            <a:chExt cx="2071600" cy="2011096"/>
          </a:xfrm>
        </p:grpSpPr>
        <p:sp>
          <p:nvSpPr>
            <p:cNvPr id="13" name="Oval 12">
              <a:extLst>
                <a:ext uri="{FF2B5EF4-FFF2-40B4-BE49-F238E27FC236}">
                  <a16:creationId xmlns:a16="http://schemas.microsoft.com/office/drawing/2014/main" id="{69B7A50F-5258-4ED9-9662-40371A7A5105}"/>
                </a:ext>
              </a:extLst>
            </p:cNvPr>
            <p:cNvSpPr/>
            <p:nvPr/>
          </p:nvSpPr>
          <p:spPr>
            <a:xfrm>
              <a:off x="3599052" y="1012636"/>
              <a:ext cx="1618256" cy="1618256"/>
            </a:xfrm>
            <a:prstGeom prst="ellipse">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15" name="Picture 14">
              <a:extLst>
                <a:ext uri="{FF2B5EF4-FFF2-40B4-BE49-F238E27FC236}">
                  <a16:creationId xmlns:a16="http://schemas.microsoft.com/office/drawing/2014/main" id="{96D3FEF4-7268-4750-89FF-4C23429338E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9140" b="100000" l="9708" r="89875">
                          <a14:foregroundMark x1="31420" y1="95376" x2="59499" y2="94624"/>
                          <a14:foregroundMark x1="49061" y1="9140" x2="50731" y2="9140"/>
                          <a14:foregroundMark x1="31106" y1="84839" x2="47495" y2="84839"/>
                        </a14:backgroundRemoval>
                      </a14:imgEffect>
                    </a14:imgLayer>
                  </a14:imgProps>
                </a:ext>
                <a:ext uri="{28A0092B-C50C-407E-A947-70E740481C1C}">
                  <a14:useLocalDpi xmlns:a14="http://schemas.microsoft.com/office/drawing/2010/main"/>
                </a:ext>
              </a:extLst>
            </a:blip>
            <a:srcRect/>
            <a:stretch/>
          </p:blipFill>
          <p:spPr>
            <a:xfrm>
              <a:off x="3372380" y="832864"/>
              <a:ext cx="2071600" cy="2011096"/>
            </a:xfrm>
            <a:prstGeom prst="ellipse">
              <a:avLst/>
            </a:prstGeom>
          </p:spPr>
        </p:pic>
      </p:grpSp>
      <p:grpSp>
        <p:nvGrpSpPr>
          <p:cNvPr id="5" name="Group 4">
            <a:extLst>
              <a:ext uri="{FF2B5EF4-FFF2-40B4-BE49-F238E27FC236}">
                <a16:creationId xmlns:a16="http://schemas.microsoft.com/office/drawing/2014/main" id="{12186853-FBF7-4B70-A8D1-C2714448E41E}"/>
              </a:ext>
            </a:extLst>
          </p:cNvPr>
          <p:cNvGrpSpPr/>
          <p:nvPr/>
        </p:nvGrpSpPr>
        <p:grpSpPr>
          <a:xfrm>
            <a:off x="2632706" y="2801204"/>
            <a:ext cx="2071600" cy="2011096"/>
            <a:chOff x="1424827" y="2630892"/>
            <a:chExt cx="2071600" cy="2011096"/>
          </a:xfrm>
        </p:grpSpPr>
        <p:sp>
          <p:nvSpPr>
            <p:cNvPr id="4" name="Oval 3">
              <a:extLst>
                <a:ext uri="{FF2B5EF4-FFF2-40B4-BE49-F238E27FC236}">
                  <a16:creationId xmlns:a16="http://schemas.microsoft.com/office/drawing/2014/main" id="{970DF246-DC53-4050-B244-05B523435F28}"/>
                </a:ext>
              </a:extLst>
            </p:cNvPr>
            <p:cNvSpPr/>
            <p:nvPr/>
          </p:nvSpPr>
          <p:spPr>
            <a:xfrm>
              <a:off x="1651499" y="2735580"/>
              <a:ext cx="1618256" cy="1618256"/>
            </a:xfrm>
            <a:prstGeom prst="ellipse">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17" name="Picture 16">
              <a:extLst>
                <a:ext uri="{FF2B5EF4-FFF2-40B4-BE49-F238E27FC236}">
                  <a16:creationId xmlns:a16="http://schemas.microsoft.com/office/drawing/2014/main" id="{ABCA7FB2-DC13-4EBE-8C81-2422DA4450E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424827" y="2630892"/>
              <a:ext cx="2071600" cy="2011096"/>
            </a:xfrm>
            <a:prstGeom prst="ellipse">
              <a:avLst/>
            </a:prstGeom>
            <a:ln w="57150">
              <a:noFill/>
            </a:ln>
          </p:spPr>
        </p:pic>
      </p:grpSp>
      <p:grpSp>
        <p:nvGrpSpPr>
          <p:cNvPr id="11" name="Group 10">
            <a:extLst>
              <a:ext uri="{FF2B5EF4-FFF2-40B4-BE49-F238E27FC236}">
                <a16:creationId xmlns:a16="http://schemas.microsoft.com/office/drawing/2014/main" id="{F1328FC5-497A-46B6-96E4-EE43017D2A38}"/>
              </a:ext>
            </a:extLst>
          </p:cNvPr>
          <p:cNvGrpSpPr/>
          <p:nvPr/>
        </p:nvGrpSpPr>
        <p:grpSpPr>
          <a:xfrm>
            <a:off x="5099136" y="1644948"/>
            <a:ext cx="2068146" cy="2011096"/>
            <a:chOff x="5323387" y="2571750"/>
            <a:chExt cx="2068146" cy="2011096"/>
          </a:xfrm>
        </p:grpSpPr>
        <p:sp>
          <p:nvSpPr>
            <p:cNvPr id="14" name="Oval 13">
              <a:extLst>
                <a:ext uri="{FF2B5EF4-FFF2-40B4-BE49-F238E27FC236}">
                  <a16:creationId xmlns:a16="http://schemas.microsoft.com/office/drawing/2014/main" id="{8D769EFC-16D5-4D8D-8C64-687066F36A93}"/>
                </a:ext>
              </a:extLst>
            </p:cNvPr>
            <p:cNvSpPr/>
            <p:nvPr/>
          </p:nvSpPr>
          <p:spPr>
            <a:xfrm>
              <a:off x="5546605" y="2735580"/>
              <a:ext cx="1618256" cy="1618256"/>
            </a:xfrm>
            <a:prstGeom prst="ellipse">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19" name="Picture 18">
              <a:extLst>
                <a:ext uri="{FF2B5EF4-FFF2-40B4-BE49-F238E27FC236}">
                  <a16:creationId xmlns:a16="http://schemas.microsoft.com/office/drawing/2014/main" id="{542AA3FC-E8BC-4185-9DDA-28A3D291937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1221" r="-11427"/>
            <a:stretch/>
          </p:blipFill>
          <p:spPr>
            <a:xfrm>
              <a:off x="5323387" y="2571750"/>
              <a:ext cx="2068146" cy="2011096"/>
            </a:xfrm>
            <a:prstGeom prst="ellipse">
              <a:avLst/>
            </a:prstGeom>
          </p:spPr>
        </p:pic>
      </p:grpSp>
      <p:sp>
        <p:nvSpPr>
          <p:cNvPr id="18" name="Google Shape;604;p27">
            <a:extLst>
              <a:ext uri="{FF2B5EF4-FFF2-40B4-BE49-F238E27FC236}">
                <a16:creationId xmlns:a16="http://schemas.microsoft.com/office/drawing/2014/main" id="{6CBE697B-9485-41BA-925F-7F89F6124F95}"/>
              </a:ext>
            </a:extLst>
          </p:cNvPr>
          <p:cNvSpPr txBox="1"/>
          <p:nvPr/>
        </p:nvSpPr>
        <p:spPr>
          <a:xfrm>
            <a:off x="4430306" y="1005727"/>
            <a:ext cx="18846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sz="1700">
                <a:solidFill>
                  <a:schemeClr val="accent4"/>
                </a:solidFill>
                <a:latin typeface="Montserrat regular" pitchFamily="2" charset="0"/>
                <a:ea typeface="Fira Sans Extra Condensed Medium"/>
                <a:cs typeface="Fira Sans Extra Condensed Medium"/>
                <a:sym typeface="Fira Sans Extra Condensed Medium"/>
              </a:rPr>
              <a:t>Sulaiman</a:t>
            </a:r>
          </a:p>
          <a:p>
            <a:pPr marL="0" lvl="0" indent="0" rtl="0">
              <a:spcBef>
                <a:spcPts val="0"/>
              </a:spcBef>
              <a:spcAft>
                <a:spcPts val="0"/>
              </a:spcAft>
              <a:buNone/>
            </a:pPr>
            <a:r>
              <a:rPr lang="en-ID" sz="1700">
                <a:solidFill>
                  <a:schemeClr val="accent4"/>
                </a:solidFill>
                <a:latin typeface="Montserrat Bold" pitchFamily="2" charset="0"/>
                <a:ea typeface="Fira Sans Extra Condensed Medium"/>
                <a:cs typeface="Fira Sans Extra Condensed Medium"/>
                <a:sym typeface="Fira Sans Extra Condensed Medium"/>
              </a:rPr>
              <a:t>Bilal</a:t>
            </a:r>
          </a:p>
        </p:txBody>
      </p:sp>
      <p:sp>
        <p:nvSpPr>
          <p:cNvPr id="23" name="Google Shape;604;p27">
            <a:extLst>
              <a:ext uri="{FF2B5EF4-FFF2-40B4-BE49-F238E27FC236}">
                <a16:creationId xmlns:a16="http://schemas.microsoft.com/office/drawing/2014/main" id="{2611E576-E42B-4157-93B1-EFA82B691A35}"/>
              </a:ext>
            </a:extLst>
          </p:cNvPr>
          <p:cNvSpPr txBox="1"/>
          <p:nvPr/>
        </p:nvSpPr>
        <p:spPr>
          <a:xfrm>
            <a:off x="6960054" y="2757136"/>
            <a:ext cx="18846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sz="1700">
                <a:solidFill>
                  <a:schemeClr val="accent4"/>
                </a:solidFill>
                <a:latin typeface="Montserrat Bold" pitchFamily="2" charset="0"/>
                <a:ea typeface="Fira Sans Extra Condensed Medium"/>
                <a:cs typeface="Fira Sans Extra Condensed Medium"/>
                <a:sym typeface="Fira Sans Extra Condensed Medium"/>
              </a:rPr>
              <a:t>Dendy</a:t>
            </a:r>
            <a:endParaRPr lang="en-ID" sz="1700">
              <a:solidFill>
                <a:schemeClr val="accent4"/>
              </a:solidFill>
              <a:latin typeface="Montserrat regular" pitchFamily="2" charset="0"/>
              <a:ea typeface="Fira Sans Extra Condensed Medium"/>
              <a:cs typeface="Fira Sans Extra Condensed Medium"/>
              <a:sym typeface="Fira Sans Extra Condensed Medium"/>
            </a:endParaRPr>
          </a:p>
          <a:p>
            <a:pPr marL="0" lvl="0" indent="0" rtl="0">
              <a:spcBef>
                <a:spcPts val="0"/>
              </a:spcBef>
              <a:spcAft>
                <a:spcPts val="0"/>
              </a:spcAft>
              <a:buNone/>
            </a:pPr>
            <a:r>
              <a:rPr lang="en-ID" sz="1700">
                <a:solidFill>
                  <a:schemeClr val="accent4"/>
                </a:solidFill>
                <a:latin typeface="Montserrat regular" pitchFamily="2" charset="0"/>
                <a:ea typeface="Fira Sans Extra Condensed Medium"/>
                <a:cs typeface="Fira Sans Extra Condensed Medium"/>
                <a:sym typeface="Fira Sans Extra Condensed Medium"/>
              </a:rPr>
              <a:t>Halim</a:t>
            </a:r>
          </a:p>
          <a:p>
            <a:pPr marL="0" lvl="0" indent="0" rtl="0">
              <a:spcBef>
                <a:spcPts val="0"/>
              </a:spcBef>
              <a:spcAft>
                <a:spcPts val="0"/>
              </a:spcAft>
              <a:buNone/>
            </a:pPr>
            <a:endParaRPr lang="en-ID" sz="1700">
              <a:solidFill>
                <a:schemeClr val="accent4"/>
              </a:solidFill>
              <a:latin typeface="Montserrat Bold" pitchFamily="2" charset="0"/>
              <a:ea typeface="Fira Sans Extra Condensed Medium"/>
              <a:cs typeface="Fira Sans Extra Condensed Medium"/>
              <a:sym typeface="Fira Sans Extra Condensed Medium"/>
            </a:endParaRPr>
          </a:p>
        </p:txBody>
      </p:sp>
      <p:sp>
        <p:nvSpPr>
          <p:cNvPr id="24" name="TextBox 23">
            <a:extLst>
              <a:ext uri="{FF2B5EF4-FFF2-40B4-BE49-F238E27FC236}">
                <a16:creationId xmlns:a16="http://schemas.microsoft.com/office/drawing/2014/main" id="{A550DFAF-0244-47C4-90E2-BC74C0AB214A}"/>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25" name="Rectangle 24">
            <a:extLst>
              <a:ext uri="{FF2B5EF4-FFF2-40B4-BE49-F238E27FC236}">
                <a16:creationId xmlns:a16="http://schemas.microsoft.com/office/drawing/2014/main" id="{1F7FE951-B306-4519-8687-72882AC93449}"/>
              </a:ext>
            </a:extLst>
          </p:cNvPr>
          <p:cNvSpPr/>
          <p:nvPr/>
        </p:nvSpPr>
        <p:spPr>
          <a:xfrm>
            <a:off x="593392" y="2792127"/>
            <a:ext cx="1686258"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Google Shape;604;p27">
            <a:extLst>
              <a:ext uri="{FF2B5EF4-FFF2-40B4-BE49-F238E27FC236}">
                <a16:creationId xmlns:a16="http://schemas.microsoft.com/office/drawing/2014/main" id="{2E369AF1-25FF-451D-AF11-95B469388745}"/>
              </a:ext>
            </a:extLst>
          </p:cNvPr>
          <p:cNvSpPr txBox="1"/>
          <p:nvPr/>
        </p:nvSpPr>
        <p:spPr>
          <a:xfrm>
            <a:off x="4430306" y="1472884"/>
            <a:ext cx="394012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a:solidFill>
                  <a:schemeClr val="accent4"/>
                </a:solidFill>
                <a:latin typeface="Montserrat regular" pitchFamily="2" charset="0"/>
                <a:ea typeface="Fira Sans Extra Condensed Medium"/>
                <a:cs typeface="Fira Sans Extra Condensed Medium"/>
                <a:sym typeface="Fira Sans Extra Condensed Medium"/>
              </a:rPr>
              <a:t>I</a:t>
            </a:r>
            <a:r>
              <a:rPr lang="en-ID" sz="1200">
                <a:solidFill>
                  <a:schemeClr val="accent4"/>
                </a:solidFill>
                <a:latin typeface="Montserrat regular" pitchFamily="2" charset="0"/>
                <a:ea typeface="Fira Sans Extra Condensed Medium"/>
                <a:cs typeface="Fira Sans Extra Condensed Medium"/>
                <a:sym typeface="Fira Sans Extra Condensed Medium"/>
              </a:rPr>
              <a:t>ndustrial Engineering</a:t>
            </a:r>
          </a:p>
          <a:p>
            <a:pPr marL="0" lvl="0" indent="0" rtl="0">
              <a:spcBef>
                <a:spcPts val="0"/>
              </a:spcBef>
              <a:spcAft>
                <a:spcPts val="0"/>
              </a:spcAft>
              <a:buNone/>
            </a:pPr>
            <a:r>
              <a:rPr lang="en-ID" sz="1200">
                <a:solidFill>
                  <a:schemeClr val="accent4"/>
                </a:solidFill>
                <a:latin typeface="Montserrat regular" pitchFamily="2" charset="0"/>
                <a:ea typeface="Fira Sans Extra Condensed Medium"/>
                <a:cs typeface="Fira Sans Extra Condensed Medium"/>
                <a:sym typeface="Fira Sans Extra Condensed Medium"/>
              </a:rPr>
              <a:t>UNS</a:t>
            </a:r>
            <a:endParaRPr lang="en-ID" sz="1200">
              <a:solidFill>
                <a:schemeClr val="accent4"/>
              </a:solidFill>
              <a:latin typeface="Montserrat Bold" pitchFamily="2" charset="0"/>
              <a:ea typeface="Fira Sans Extra Condensed Medium"/>
              <a:cs typeface="Fira Sans Extra Condensed Medium"/>
              <a:sym typeface="Fira Sans Extra Condensed Medium"/>
            </a:endParaRPr>
          </a:p>
        </p:txBody>
      </p:sp>
      <p:sp>
        <p:nvSpPr>
          <p:cNvPr id="27" name="Rectangle 26">
            <a:extLst>
              <a:ext uri="{FF2B5EF4-FFF2-40B4-BE49-F238E27FC236}">
                <a16:creationId xmlns:a16="http://schemas.microsoft.com/office/drawing/2014/main" id="{1D3545E6-9768-4BC3-8186-6B5117B04449}"/>
              </a:ext>
            </a:extLst>
          </p:cNvPr>
          <p:cNvSpPr/>
          <p:nvPr/>
        </p:nvSpPr>
        <p:spPr>
          <a:xfrm>
            <a:off x="4529477" y="1395498"/>
            <a:ext cx="1686258" cy="108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Google Shape;604;p27">
            <a:extLst>
              <a:ext uri="{FF2B5EF4-FFF2-40B4-BE49-F238E27FC236}">
                <a16:creationId xmlns:a16="http://schemas.microsoft.com/office/drawing/2014/main" id="{70688DF5-F4CB-446A-A30D-F68C392FDE3C}"/>
              </a:ext>
            </a:extLst>
          </p:cNvPr>
          <p:cNvSpPr txBox="1"/>
          <p:nvPr/>
        </p:nvSpPr>
        <p:spPr>
          <a:xfrm>
            <a:off x="6974634" y="3127123"/>
            <a:ext cx="394012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a:solidFill>
                  <a:schemeClr val="accent4"/>
                </a:solidFill>
                <a:latin typeface="Montserrat regular" pitchFamily="2" charset="0"/>
                <a:ea typeface="Fira Sans Extra Condensed Medium"/>
                <a:cs typeface="Fira Sans Extra Condensed Medium"/>
                <a:sym typeface="Fira Sans Extra Condensed Medium"/>
              </a:rPr>
              <a:t>I</a:t>
            </a:r>
            <a:r>
              <a:rPr lang="en-ID" sz="1200">
                <a:solidFill>
                  <a:schemeClr val="accent4"/>
                </a:solidFill>
                <a:latin typeface="Montserrat regular" pitchFamily="2" charset="0"/>
                <a:ea typeface="Fira Sans Extra Condensed Medium"/>
                <a:cs typeface="Fira Sans Extra Condensed Medium"/>
                <a:sym typeface="Fira Sans Extra Condensed Medium"/>
              </a:rPr>
              <a:t>ndustrial Engineering</a:t>
            </a:r>
          </a:p>
          <a:p>
            <a:pPr marL="0" lvl="0" indent="0" rtl="0">
              <a:spcBef>
                <a:spcPts val="0"/>
              </a:spcBef>
              <a:spcAft>
                <a:spcPts val="0"/>
              </a:spcAft>
              <a:buNone/>
            </a:pPr>
            <a:r>
              <a:rPr lang="en-ID" sz="1200">
                <a:solidFill>
                  <a:schemeClr val="accent4"/>
                </a:solidFill>
                <a:latin typeface="Montserrat regular" pitchFamily="2" charset="0"/>
                <a:ea typeface="Fira Sans Extra Condensed Medium"/>
                <a:cs typeface="Fira Sans Extra Condensed Medium"/>
                <a:sym typeface="Fira Sans Extra Condensed Medium"/>
              </a:rPr>
              <a:t>UNS</a:t>
            </a:r>
            <a:endParaRPr lang="en-ID" sz="1200">
              <a:solidFill>
                <a:schemeClr val="accent4"/>
              </a:solidFill>
              <a:latin typeface="Montserrat Bold" pitchFamily="2" charset="0"/>
              <a:ea typeface="Fira Sans Extra Condensed Medium"/>
              <a:cs typeface="Fira Sans Extra Condensed Medium"/>
              <a:sym typeface="Fira Sans Extra Condensed Medium"/>
            </a:endParaRPr>
          </a:p>
        </p:txBody>
      </p:sp>
      <p:sp>
        <p:nvSpPr>
          <p:cNvPr id="29" name="Rectangle 28">
            <a:extLst>
              <a:ext uri="{FF2B5EF4-FFF2-40B4-BE49-F238E27FC236}">
                <a16:creationId xmlns:a16="http://schemas.microsoft.com/office/drawing/2014/main" id="{15C24F2E-B12B-463B-9F4A-834E1BBDE115}"/>
              </a:ext>
            </a:extLst>
          </p:cNvPr>
          <p:cNvSpPr/>
          <p:nvPr/>
        </p:nvSpPr>
        <p:spPr>
          <a:xfrm>
            <a:off x="7073805" y="3049737"/>
            <a:ext cx="1686258" cy="108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6" name="Group 15">
            <a:extLst>
              <a:ext uri="{FF2B5EF4-FFF2-40B4-BE49-F238E27FC236}">
                <a16:creationId xmlns:a16="http://schemas.microsoft.com/office/drawing/2014/main" id="{F10D79EE-4F81-476E-A39F-86E6625A3A29}"/>
              </a:ext>
            </a:extLst>
          </p:cNvPr>
          <p:cNvGrpSpPr/>
          <p:nvPr/>
        </p:nvGrpSpPr>
        <p:grpSpPr>
          <a:xfrm>
            <a:off x="4482048" y="3806752"/>
            <a:ext cx="3951598" cy="607082"/>
            <a:chOff x="4578452" y="4048316"/>
            <a:chExt cx="3951598" cy="607082"/>
          </a:xfrm>
        </p:grpSpPr>
        <p:sp>
          <p:nvSpPr>
            <p:cNvPr id="21" name="Google Shape;604;p27">
              <a:extLst>
                <a:ext uri="{FF2B5EF4-FFF2-40B4-BE49-F238E27FC236}">
                  <a16:creationId xmlns:a16="http://schemas.microsoft.com/office/drawing/2014/main" id="{4E4F3E3D-05C1-4BE3-B073-3E80973E6CD6}"/>
                </a:ext>
              </a:extLst>
            </p:cNvPr>
            <p:cNvSpPr txBox="1"/>
            <p:nvPr/>
          </p:nvSpPr>
          <p:spPr>
            <a:xfrm>
              <a:off x="4578452" y="4048316"/>
              <a:ext cx="18846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sz="1700">
                  <a:solidFill>
                    <a:schemeClr val="accent4"/>
                  </a:solidFill>
                  <a:latin typeface="Montserrat Bold" pitchFamily="2" charset="0"/>
                  <a:ea typeface="Fira Sans Extra Condensed Medium"/>
                  <a:cs typeface="Fira Sans Extra Condensed Medium"/>
                  <a:sym typeface="Fira Sans Extra Condensed Medium"/>
                </a:rPr>
                <a:t>Akhdan</a:t>
              </a:r>
              <a:endParaRPr lang="en-ID" sz="1700">
                <a:solidFill>
                  <a:schemeClr val="accent4"/>
                </a:solidFill>
                <a:latin typeface="Montserrat regular" pitchFamily="2" charset="0"/>
                <a:ea typeface="Fira Sans Extra Condensed Medium"/>
                <a:cs typeface="Fira Sans Extra Condensed Medium"/>
                <a:sym typeface="Fira Sans Extra Condensed Medium"/>
              </a:endParaRPr>
            </a:p>
            <a:p>
              <a:pPr marL="0" lvl="0" indent="0" rtl="0">
                <a:spcBef>
                  <a:spcPts val="0"/>
                </a:spcBef>
                <a:spcAft>
                  <a:spcPts val="0"/>
                </a:spcAft>
                <a:buNone/>
              </a:pPr>
              <a:r>
                <a:rPr lang="en-ID" sz="1700">
                  <a:solidFill>
                    <a:schemeClr val="accent4"/>
                  </a:solidFill>
                  <a:latin typeface="Montserrat regular" pitchFamily="2" charset="0"/>
                  <a:ea typeface="Fira Sans Extra Condensed Medium"/>
                  <a:cs typeface="Fira Sans Extra Condensed Medium"/>
                  <a:sym typeface="Fira Sans Extra Condensed Medium"/>
                </a:rPr>
                <a:t>Hanif</a:t>
              </a:r>
            </a:p>
            <a:p>
              <a:pPr marL="0" lvl="0" indent="0" rtl="0">
                <a:spcBef>
                  <a:spcPts val="0"/>
                </a:spcBef>
                <a:spcAft>
                  <a:spcPts val="0"/>
                </a:spcAft>
                <a:buNone/>
              </a:pPr>
              <a:endParaRPr lang="en-ID" sz="1700">
                <a:solidFill>
                  <a:schemeClr val="accent4"/>
                </a:solidFill>
                <a:latin typeface="Montserrat Bold" pitchFamily="2" charset="0"/>
                <a:ea typeface="Fira Sans Extra Condensed Medium"/>
                <a:cs typeface="Fira Sans Extra Condensed Medium"/>
                <a:sym typeface="Fira Sans Extra Condensed Medium"/>
              </a:endParaRPr>
            </a:p>
          </p:txBody>
        </p:sp>
        <p:sp>
          <p:nvSpPr>
            <p:cNvPr id="30" name="Google Shape;604;p27">
              <a:extLst>
                <a:ext uri="{FF2B5EF4-FFF2-40B4-BE49-F238E27FC236}">
                  <a16:creationId xmlns:a16="http://schemas.microsoft.com/office/drawing/2014/main" id="{5B62A92F-6656-4BBA-A118-606560BC81DA}"/>
                </a:ext>
              </a:extLst>
            </p:cNvPr>
            <p:cNvSpPr txBox="1"/>
            <p:nvPr/>
          </p:nvSpPr>
          <p:spPr>
            <a:xfrm>
              <a:off x="4589928" y="4392898"/>
              <a:ext cx="394012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a:solidFill>
                    <a:schemeClr val="accent4"/>
                  </a:solidFill>
                  <a:latin typeface="Montserrat regular" pitchFamily="2" charset="0"/>
                  <a:ea typeface="Fira Sans Extra Condensed Medium"/>
                  <a:cs typeface="Fira Sans Extra Condensed Medium"/>
                  <a:sym typeface="Fira Sans Extra Condensed Medium"/>
                </a:rPr>
                <a:t>I</a:t>
              </a:r>
              <a:r>
                <a:rPr lang="en-ID" sz="1200">
                  <a:solidFill>
                    <a:schemeClr val="accent4"/>
                  </a:solidFill>
                  <a:latin typeface="Montserrat regular" pitchFamily="2" charset="0"/>
                  <a:ea typeface="Fira Sans Extra Condensed Medium"/>
                  <a:cs typeface="Fira Sans Extra Condensed Medium"/>
                  <a:sym typeface="Fira Sans Extra Condensed Medium"/>
                </a:rPr>
                <a:t>ndustrial Engineering</a:t>
              </a:r>
            </a:p>
            <a:p>
              <a:pPr marL="0" lvl="0" indent="0" rtl="0">
                <a:spcBef>
                  <a:spcPts val="0"/>
                </a:spcBef>
                <a:spcAft>
                  <a:spcPts val="0"/>
                </a:spcAft>
                <a:buNone/>
              </a:pPr>
              <a:r>
                <a:rPr lang="en-ID" sz="1200">
                  <a:solidFill>
                    <a:schemeClr val="accent4"/>
                  </a:solidFill>
                  <a:latin typeface="Montserrat regular" pitchFamily="2" charset="0"/>
                  <a:ea typeface="Fira Sans Extra Condensed Medium"/>
                  <a:cs typeface="Fira Sans Extra Condensed Medium"/>
                  <a:sym typeface="Fira Sans Extra Condensed Medium"/>
                </a:rPr>
                <a:t>UNS</a:t>
              </a:r>
              <a:endParaRPr lang="en-ID" sz="1200">
                <a:solidFill>
                  <a:schemeClr val="accent4"/>
                </a:solidFill>
                <a:latin typeface="Montserrat Bold" pitchFamily="2" charset="0"/>
                <a:ea typeface="Fira Sans Extra Condensed Medium"/>
                <a:cs typeface="Fira Sans Extra Condensed Medium"/>
                <a:sym typeface="Fira Sans Extra Condensed Medium"/>
              </a:endParaRPr>
            </a:p>
          </p:txBody>
        </p:sp>
        <p:sp>
          <p:nvSpPr>
            <p:cNvPr id="31" name="Rectangle 30">
              <a:extLst>
                <a:ext uri="{FF2B5EF4-FFF2-40B4-BE49-F238E27FC236}">
                  <a16:creationId xmlns:a16="http://schemas.microsoft.com/office/drawing/2014/main" id="{30627F4F-90AA-49DF-BCA8-B17D421560C5}"/>
                </a:ext>
              </a:extLst>
            </p:cNvPr>
            <p:cNvSpPr/>
            <p:nvPr/>
          </p:nvSpPr>
          <p:spPr>
            <a:xfrm>
              <a:off x="4689099" y="4315512"/>
              <a:ext cx="1686258" cy="108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59334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564742" y="4208953"/>
            <a:ext cx="5386477" cy="430887"/>
          </a:xfrm>
          <a:prstGeom prst="rect">
            <a:avLst/>
          </a:prstGeom>
          <a:noFill/>
        </p:spPr>
        <p:txBody>
          <a:bodyPr wrap="square" rtlCol="0">
            <a:spAutoFit/>
          </a:bodyPr>
          <a:lstStyle/>
          <a:p>
            <a:r>
              <a:rPr lang="en-US" sz="1100" i="0">
                <a:solidFill>
                  <a:srgbClr val="3C4043"/>
                </a:solidFill>
                <a:effectLst/>
                <a:latin typeface="Montserrat" pitchFamily="2" charset="0"/>
              </a:rPr>
              <a:t>Monthly spending by customers varies, impacting revenue. Those </a:t>
            </a:r>
            <a:r>
              <a:rPr lang="en-US" sz="1100" b="1" i="0">
                <a:solidFill>
                  <a:srgbClr val="3C4043"/>
                </a:solidFill>
                <a:effectLst/>
                <a:latin typeface="Montserrat" pitchFamily="2" charset="0"/>
              </a:rPr>
              <a:t>with higher spending are less likely to churn.</a:t>
            </a:r>
            <a:endParaRPr lang="en-ID" sz="1100" b="1">
              <a:latin typeface="Montserrat" pitchFamily="2" charset="0"/>
            </a:endParaRP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FE71B354-2551-4EAE-88BB-7DA15D462EED}"/>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4DAD2661-C4E6-4F9F-B02F-9C0994BD301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BB7C813D-851A-4702-8965-B7D35D7D94E1}"/>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BE71723A-0471-4C81-8E22-CCF5B196E4BA}"/>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AD633C94-85C9-442E-A65C-4BB37E8A203E}"/>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E216022D-367F-4D27-B38A-8B2FDBE250C0}"/>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2DDEA7B7-3CD6-4605-B9AB-4335BA759C6E}"/>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3" name="Picture 2">
            <a:extLst>
              <a:ext uri="{FF2B5EF4-FFF2-40B4-BE49-F238E27FC236}">
                <a16:creationId xmlns:a16="http://schemas.microsoft.com/office/drawing/2014/main" id="{428CF403-36C4-4337-B0DB-96CE7827A51E}"/>
              </a:ext>
            </a:extLst>
          </p:cNvPr>
          <p:cNvPicPr>
            <a:picLocks noChangeAspect="1"/>
          </p:cNvPicPr>
          <p:nvPr/>
        </p:nvPicPr>
        <p:blipFill>
          <a:blip r:embed="rId3"/>
          <a:stretch>
            <a:fillRect/>
          </a:stretch>
        </p:blipFill>
        <p:spPr>
          <a:xfrm>
            <a:off x="564743" y="1842311"/>
            <a:ext cx="7107300" cy="2294322"/>
          </a:xfrm>
          <a:prstGeom prst="rect">
            <a:avLst/>
          </a:prstGeom>
        </p:spPr>
      </p:pic>
      <p:sp>
        <p:nvSpPr>
          <p:cNvPr id="19" name="Google Shape;604;p27">
            <a:extLst>
              <a:ext uri="{FF2B5EF4-FFF2-40B4-BE49-F238E27FC236}">
                <a16:creationId xmlns:a16="http://schemas.microsoft.com/office/drawing/2014/main" id="{8743DFC1-23A1-4323-B3E8-FE45D1625460}"/>
              </a:ext>
            </a:extLst>
          </p:cNvPr>
          <p:cNvSpPr txBox="1"/>
          <p:nvPr/>
        </p:nvSpPr>
        <p:spPr>
          <a:xfrm>
            <a:off x="582082" y="1437571"/>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Monthly Spending</a:t>
            </a:r>
          </a:p>
        </p:txBody>
      </p:sp>
    </p:spTree>
    <p:extLst>
      <p:ext uri="{BB962C8B-B14F-4D97-AF65-F5344CB8AC3E}">
        <p14:creationId xmlns:p14="http://schemas.microsoft.com/office/powerpoint/2010/main" val="105074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C6FA21-D62E-4B0B-AB16-1F966ED6220B}"/>
              </a:ext>
            </a:extLst>
          </p:cNvPr>
          <p:cNvSpPr txBox="1"/>
          <p:nvPr/>
        </p:nvSpPr>
        <p:spPr>
          <a:xfrm>
            <a:off x="712920" y="4298463"/>
            <a:ext cx="6739440" cy="261610"/>
          </a:xfrm>
          <a:prstGeom prst="rect">
            <a:avLst/>
          </a:prstGeom>
          <a:noFill/>
        </p:spPr>
        <p:txBody>
          <a:bodyPr wrap="square" rtlCol="0">
            <a:spAutoFit/>
          </a:bodyPr>
          <a:lstStyle/>
          <a:p>
            <a:r>
              <a:rPr lang="en-US" sz="1100" i="0">
                <a:solidFill>
                  <a:srgbClr val="3C4043"/>
                </a:solidFill>
                <a:effectLst/>
                <a:latin typeface="Montserrat" pitchFamily="2" charset="0"/>
              </a:rPr>
              <a:t>Most customers who churn are customers who use </a:t>
            </a:r>
            <a:r>
              <a:rPr lang="en-US" sz="1100" b="1" i="0">
                <a:solidFill>
                  <a:srgbClr val="3C4043"/>
                </a:solidFill>
                <a:effectLst/>
                <a:latin typeface="Montserrat" pitchFamily="2" charset="0"/>
              </a:rPr>
              <a:t>the credit payment method.</a:t>
            </a:r>
            <a:endParaRPr lang="en-ID" sz="1100" b="1">
              <a:latin typeface="Montserrat" pitchFamily="2" charset="0"/>
            </a:endParaRPr>
          </a:p>
        </p:txBody>
      </p:sp>
      <p:sp>
        <p:nvSpPr>
          <p:cNvPr id="16" name="Google Shape;604;p27">
            <a:extLst>
              <a:ext uri="{FF2B5EF4-FFF2-40B4-BE49-F238E27FC236}">
                <a16:creationId xmlns:a16="http://schemas.microsoft.com/office/drawing/2014/main" id="{C20FF022-781D-4EFC-A35D-F9855AECC91E}"/>
              </a:ext>
            </a:extLst>
          </p:cNvPr>
          <p:cNvSpPr txBox="1"/>
          <p:nvPr/>
        </p:nvSpPr>
        <p:spPr>
          <a:xfrm>
            <a:off x="564743" y="1543303"/>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Customer Payment Method</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FE71B354-2551-4EAE-88BB-7DA15D462EED}"/>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4DAD2661-C4E6-4F9F-B02F-9C0994BD301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BB7C813D-851A-4702-8965-B7D35D7D94E1}"/>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BE71723A-0471-4C81-8E22-CCF5B196E4BA}"/>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AD633C94-85C9-442E-A65C-4BB37E8A203E}"/>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E216022D-367F-4D27-B38A-8B2FDBE250C0}"/>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2DDEA7B7-3CD6-4605-B9AB-4335BA759C6E}"/>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3" name="Picture 2">
            <a:extLst>
              <a:ext uri="{FF2B5EF4-FFF2-40B4-BE49-F238E27FC236}">
                <a16:creationId xmlns:a16="http://schemas.microsoft.com/office/drawing/2014/main" id="{2D8315CF-22A3-4F4A-A2A2-52E7E46E46A6}"/>
              </a:ext>
            </a:extLst>
          </p:cNvPr>
          <p:cNvPicPr>
            <a:picLocks noChangeAspect="1"/>
          </p:cNvPicPr>
          <p:nvPr/>
        </p:nvPicPr>
        <p:blipFill>
          <a:blip r:embed="rId3"/>
          <a:stretch>
            <a:fillRect/>
          </a:stretch>
        </p:blipFill>
        <p:spPr>
          <a:xfrm>
            <a:off x="632460" y="1951360"/>
            <a:ext cx="6819900" cy="2201546"/>
          </a:xfrm>
          <a:prstGeom prst="rect">
            <a:avLst/>
          </a:prstGeom>
        </p:spPr>
      </p:pic>
    </p:spTree>
    <p:extLst>
      <p:ext uri="{BB962C8B-B14F-4D97-AF65-F5344CB8AC3E}">
        <p14:creationId xmlns:p14="http://schemas.microsoft.com/office/powerpoint/2010/main" val="1985250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604;p27">
            <a:extLst>
              <a:ext uri="{FF2B5EF4-FFF2-40B4-BE49-F238E27FC236}">
                <a16:creationId xmlns:a16="http://schemas.microsoft.com/office/drawing/2014/main" id="{C20FF022-781D-4EFC-A35D-F9855AECC91E}"/>
              </a:ext>
            </a:extLst>
          </p:cNvPr>
          <p:cNvSpPr txBox="1"/>
          <p:nvPr/>
        </p:nvSpPr>
        <p:spPr>
          <a:xfrm>
            <a:off x="564743" y="1354313"/>
            <a:ext cx="4041072"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D">
                <a:solidFill>
                  <a:srgbClr val="4D8CC5"/>
                </a:solidFill>
                <a:latin typeface="Montserrat SemiBold" pitchFamily="2" charset="0"/>
                <a:ea typeface="Fira Sans Extra Condensed Medium"/>
                <a:cs typeface="Fira Sans Extra Condensed Medium"/>
                <a:sym typeface="Fira Sans Extra Condensed Medium"/>
              </a:rPr>
              <a:t>XGBoost Model Evaluation</a:t>
            </a:r>
          </a:p>
        </p:txBody>
      </p:sp>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Result</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3852000" y="1160883"/>
            <a:ext cx="1440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 name="Group 6">
            <a:extLst>
              <a:ext uri="{FF2B5EF4-FFF2-40B4-BE49-F238E27FC236}">
                <a16:creationId xmlns:a16="http://schemas.microsoft.com/office/drawing/2014/main" id="{FE71B354-2551-4EAE-88BB-7DA15D462EED}"/>
              </a:ext>
            </a:extLst>
          </p:cNvPr>
          <p:cNvGrpSpPr/>
          <p:nvPr/>
        </p:nvGrpSpPr>
        <p:grpSpPr>
          <a:xfrm>
            <a:off x="-338400" y="-331200"/>
            <a:ext cx="676800" cy="662400"/>
            <a:chOff x="-324000" y="-345600"/>
            <a:chExt cx="676800" cy="662400"/>
          </a:xfrm>
        </p:grpSpPr>
        <p:sp>
          <p:nvSpPr>
            <p:cNvPr id="8" name="Rectangle 7">
              <a:extLst>
                <a:ext uri="{FF2B5EF4-FFF2-40B4-BE49-F238E27FC236}">
                  <a16:creationId xmlns:a16="http://schemas.microsoft.com/office/drawing/2014/main" id="{4DAD2661-C4E6-4F9F-B02F-9C0994BD301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BB7C813D-851A-4702-8965-B7D35D7D94E1}"/>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BE71723A-0471-4C81-8E22-CCF5B196E4BA}"/>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AD633C94-85C9-442E-A65C-4BB37E8A203E}"/>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E216022D-367F-4D27-B38A-8B2FDBE250C0}"/>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2DDEA7B7-3CD6-4605-B9AB-4335BA759C6E}"/>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3" name="Picture 2">
            <a:extLst>
              <a:ext uri="{FF2B5EF4-FFF2-40B4-BE49-F238E27FC236}">
                <a16:creationId xmlns:a16="http://schemas.microsoft.com/office/drawing/2014/main" id="{0A166996-ED96-4C7E-BC43-C0B567DE0AD1}"/>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r="15835"/>
          <a:stretch/>
        </p:blipFill>
        <p:spPr>
          <a:xfrm>
            <a:off x="564743" y="1772204"/>
            <a:ext cx="2361247" cy="1066800"/>
          </a:xfrm>
          <a:prstGeom prst="rect">
            <a:avLst/>
          </a:prstGeom>
        </p:spPr>
      </p:pic>
      <p:pic>
        <p:nvPicPr>
          <p:cNvPr id="6" name="Picture 5">
            <a:extLst>
              <a:ext uri="{FF2B5EF4-FFF2-40B4-BE49-F238E27FC236}">
                <a16:creationId xmlns:a16="http://schemas.microsoft.com/office/drawing/2014/main" id="{AB63DD08-95B8-4583-91FE-C4C71F9A040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02842" y="2994395"/>
            <a:ext cx="2285048" cy="1796144"/>
          </a:xfrm>
          <a:prstGeom prst="rect">
            <a:avLst/>
          </a:prstGeom>
        </p:spPr>
      </p:pic>
      <p:sp>
        <p:nvSpPr>
          <p:cNvPr id="19" name="TextBox 18">
            <a:extLst>
              <a:ext uri="{FF2B5EF4-FFF2-40B4-BE49-F238E27FC236}">
                <a16:creationId xmlns:a16="http://schemas.microsoft.com/office/drawing/2014/main" id="{9335F370-10E2-464F-90F7-5B73B95E7A28}"/>
              </a:ext>
            </a:extLst>
          </p:cNvPr>
          <p:cNvSpPr txBox="1"/>
          <p:nvPr/>
        </p:nvSpPr>
        <p:spPr>
          <a:xfrm>
            <a:off x="3242760" y="2105476"/>
            <a:ext cx="5184960" cy="430887"/>
          </a:xfrm>
          <a:prstGeom prst="rect">
            <a:avLst/>
          </a:prstGeom>
          <a:noFill/>
        </p:spPr>
        <p:txBody>
          <a:bodyPr wrap="square" rtlCol="0">
            <a:spAutoFit/>
          </a:bodyPr>
          <a:lstStyle/>
          <a:p>
            <a:r>
              <a:rPr lang="en-US" sz="1100" i="0">
                <a:solidFill>
                  <a:srgbClr val="3C4043"/>
                </a:solidFill>
                <a:effectLst/>
                <a:latin typeface="Montserrat" pitchFamily="2" charset="0"/>
              </a:rPr>
              <a:t>In summary, the model shows reasonably good performance with balanced precision and recall for both classes. </a:t>
            </a:r>
            <a:endParaRPr lang="en-ID" sz="1100" b="1">
              <a:latin typeface="Montserrat" pitchFamily="2" charset="0"/>
            </a:endParaRPr>
          </a:p>
        </p:txBody>
      </p:sp>
      <p:sp>
        <p:nvSpPr>
          <p:cNvPr id="21" name="TextBox 20">
            <a:extLst>
              <a:ext uri="{FF2B5EF4-FFF2-40B4-BE49-F238E27FC236}">
                <a16:creationId xmlns:a16="http://schemas.microsoft.com/office/drawing/2014/main" id="{57161669-86F8-41F4-8B90-8AE488A18E92}"/>
              </a:ext>
            </a:extLst>
          </p:cNvPr>
          <p:cNvSpPr txBox="1"/>
          <p:nvPr/>
        </p:nvSpPr>
        <p:spPr>
          <a:xfrm>
            <a:off x="3242760" y="2659266"/>
            <a:ext cx="5184960" cy="938719"/>
          </a:xfrm>
          <a:prstGeom prst="rect">
            <a:avLst/>
          </a:prstGeom>
          <a:noFill/>
        </p:spPr>
        <p:txBody>
          <a:bodyPr wrap="square" rtlCol="0">
            <a:spAutoFit/>
          </a:bodyPr>
          <a:lstStyle/>
          <a:p>
            <a:r>
              <a:rPr lang="en-US" sz="1100" b="1" i="0">
                <a:solidFill>
                  <a:srgbClr val="3C4043"/>
                </a:solidFill>
                <a:effectLst/>
                <a:latin typeface="Montserrat" pitchFamily="2" charset="0"/>
              </a:rPr>
              <a:t>Business Interpretation: </a:t>
            </a:r>
            <a:r>
              <a:rPr lang="en-US" sz="1100" i="0">
                <a:solidFill>
                  <a:srgbClr val="3C4043"/>
                </a:solidFill>
                <a:effectLst/>
                <a:latin typeface="Montserrat" pitchFamily="2" charset="0"/>
              </a:rPr>
              <a:t>Each factor contributes to the prediction of churn and whether the model aligns with business intuition. Certain behaviour, products, or services (games_product, music_product, video_product, etc.) have a higher impact on churn, it may inform targeted retention strategies.</a:t>
            </a:r>
            <a:endParaRPr lang="en-ID" sz="1100" b="1">
              <a:latin typeface="Montserrat" pitchFamily="2" charset="0"/>
            </a:endParaRPr>
          </a:p>
        </p:txBody>
      </p:sp>
    </p:spTree>
    <p:extLst>
      <p:ext uri="{BB962C8B-B14F-4D97-AF65-F5344CB8AC3E}">
        <p14:creationId xmlns:p14="http://schemas.microsoft.com/office/powerpoint/2010/main" val="426080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369423"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General Conclusion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2354056" y="1160883"/>
            <a:ext cx="4122943"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 name="Picture 2">
            <a:extLst>
              <a:ext uri="{FF2B5EF4-FFF2-40B4-BE49-F238E27FC236}">
                <a16:creationId xmlns:a16="http://schemas.microsoft.com/office/drawing/2014/main" id="{E8B9762F-05C0-44E5-A7B0-2B0B26C743B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886858" cy="5143500"/>
          </a:xfrm>
          <a:prstGeom prst="rect">
            <a:avLst/>
          </a:prstGeom>
        </p:spPr>
      </p:pic>
      <p:sp>
        <p:nvSpPr>
          <p:cNvPr id="10" name="Google Shape;56;p15">
            <a:extLst>
              <a:ext uri="{FF2B5EF4-FFF2-40B4-BE49-F238E27FC236}">
                <a16:creationId xmlns:a16="http://schemas.microsoft.com/office/drawing/2014/main" id="{4CDEA49A-D2B3-43A6-A6EE-8A1D395973B6}"/>
              </a:ext>
            </a:extLst>
          </p:cNvPr>
          <p:cNvSpPr txBox="1">
            <a:spLocks/>
          </p:cNvSpPr>
          <p:nvPr/>
        </p:nvSpPr>
        <p:spPr>
          <a:xfrm>
            <a:off x="2256971" y="1295331"/>
            <a:ext cx="6691086" cy="314518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200">
                <a:solidFill>
                  <a:srgbClr val="4D8CC5"/>
                </a:solidFill>
                <a:latin typeface="Montserrat" pitchFamily="2" charset="0"/>
              </a:rPr>
              <a:t>The findings from our analysis have provided valuable insights into customer behavior within the telecommunications industry.</a:t>
            </a:r>
          </a:p>
          <a:p>
            <a:endParaRPr lang="en-US" sz="1200">
              <a:solidFill>
                <a:srgbClr val="4D8CC5"/>
              </a:solidFill>
              <a:latin typeface="Montserrat" pitchFamily="2" charset="0"/>
            </a:endParaRPr>
          </a:p>
          <a:p>
            <a:pPr marL="285750" indent="-285750">
              <a:buFont typeface="Arial" panose="020B0604020202020204" pitchFamily="34" charset="0"/>
              <a:buChar char="•"/>
            </a:pPr>
            <a:r>
              <a:rPr lang="en-US" sz="1200">
                <a:solidFill>
                  <a:srgbClr val="4D8CC5"/>
                </a:solidFill>
                <a:latin typeface="Montserrat" pitchFamily="2" charset="0"/>
              </a:rPr>
              <a:t>By understanding the key drivers of customer retention and engagement, the company can make informed decisions to optimize its strategies.</a:t>
            </a:r>
          </a:p>
          <a:p>
            <a:endParaRPr lang="en-US" sz="1200">
              <a:solidFill>
                <a:srgbClr val="4D8CC5"/>
              </a:solidFill>
              <a:latin typeface="Montserrat" pitchFamily="2" charset="0"/>
            </a:endParaRPr>
          </a:p>
          <a:p>
            <a:pPr marL="285750" indent="-285750">
              <a:buFont typeface="Arial" panose="020B0604020202020204" pitchFamily="34" charset="0"/>
              <a:buChar char="•"/>
            </a:pPr>
            <a:r>
              <a:rPr lang="en-US" sz="1200">
                <a:solidFill>
                  <a:srgbClr val="4D8CC5"/>
                </a:solidFill>
                <a:latin typeface="Montserrat" pitchFamily="2" charset="0"/>
              </a:rPr>
              <a:t>We recommend that the company focus on customer retention efforts, enhance customer support, and further develop its services to increase customer engagement.</a:t>
            </a:r>
          </a:p>
          <a:p>
            <a:pPr marL="285750" indent="-285750">
              <a:buFont typeface="Arial" panose="020B0604020202020204" pitchFamily="34" charset="0"/>
              <a:buChar char="•"/>
            </a:pPr>
            <a:endParaRPr lang="en-US" sz="1200">
              <a:solidFill>
                <a:srgbClr val="4D8CC5"/>
              </a:solidFill>
              <a:latin typeface="Montserrat" pitchFamily="2" charset="0"/>
            </a:endParaRPr>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3505773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14" name="Picture 13">
            <a:extLst>
              <a:ext uri="{FF2B5EF4-FFF2-40B4-BE49-F238E27FC236}">
                <a16:creationId xmlns:a16="http://schemas.microsoft.com/office/drawing/2014/main" id="{02935385-D2D4-4596-A8E5-2DDAFA44E178}"/>
              </a:ext>
            </a:extLst>
          </p:cNvPr>
          <p:cNvPicPr>
            <a:picLocks noChangeAspect="1"/>
          </p:cNvPicPr>
          <p:nvPr/>
        </p:nvPicPr>
        <p:blipFill>
          <a:blip r:embed="rId3"/>
          <a:stretch>
            <a:fillRect/>
          </a:stretch>
        </p:blipFill>
        <p:spPr>
          <a:xfrm>
            <a:off x="564743" y="1028763"/>
            <a:ext cx="6620917" cy="2137312"/>
          </a:xfrm>
          <a:prstGeom prst="rect">
            <a:avLst/>
          </a:prstGeom>
        </p:spPr>
      </p:pic>
      <p:sp>
        <p:nvSpPr>
          <p:cNvPr id="16" name="Google Shape;56;p15">
            <a:extLst>
              <a:ext uri="{FF2B5EF4-FFF2-40B4-BE49-F238E27FC236}">
                <a16:creationId xmlns:a16="http://schemas.microsoft.com/office/drawing/2014/main" id="{51E382ED-75BA-461F-8506-B6C7B202F4CB}"/>
              </a:ext>
            </a:extLst>
          </p:cNvPr>
          <p:cNvSpPr txBox="1">
            <a:spLocks/>
          </p:cNvSpPr>
          <p:nvPr/>
        </p:nvSpPr>
        <p:spPr>
          <a:xfrm>
            <a:off x="587603" y="3166075"/>
            <a:ext cx="5325517" cy="14673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rgbClr val="4D8CC5"/>
                </a:solidFill>
                <a:latin typeface="Montserrat" pitchFamily="2" charset="0"/>
              </a:rPr>
              <a:t>Based on device class, </a:t>
            </a:r>
            <a:r>
              <a:rPr lang="en-US" sz="1200" b="1">
                <a:solidFill>
                  <a:srgbClr val="4D8CC5"/>
                </a:solidFill>
                <a:latin typeface="Montserrat" pitchFamily="2" charset="0"/>
              </a:rPr>
              <a:t>high-end devices </a:t>
            </a:r>
            <a:r>
              <a:rPr lang="en-US" sz="1200">
                <a:solidFill>
                  <a:srgbClr val="4D8CC5"/>
                </a:solidFill>
                <a:latin typeface="Montserrat" pitchFamily="2" charset="0"/>
              </a:rPr>
              <a:t>have more potential to </a:t>
            </a:r>
            <a:r>
              <a:rPr lang="en-US" sz="1200" b="1">
                <a:solidFill>
                  <a:srgbClr val="4D8CC5"/>
                </a:solidFill>
                <a:latin typeface="Montserrat" pitchFamily="2" charset="0"/>
              </a:rPr>
              <a:t>leave the company</a:t>
            </a:r>
            <a:r>
              <a:rPr lang="en-US" sz="1200">
                <a:solidFill>
                  <a:srgbClr val="4D8CC5"/>
                </a:solidFill>
                <a:latin typeface="Montserrat" pitchFamily="2" charset="0"/>
              </a:rPr>
              <a:t>.</a:t>
            </a:r>
          </a:p>
          <a:p>
            <a:endParaRPr lang="en-US" sz="1200">
              <a:solidFill>
                <a:srgbClr val="4D8CC5"/>
              </a:solidFill>
              <a:latin typeface="Montserrat" pitchFamily="2" charset="0"/>
            </a:endParaRPr>
          </a:p>
          <a:p>
            <a:r>
              <a:rPr lang="en-US" sz="1200" b="1">
                <a:solidFill>
                  <a:srgbClr val="4D8CC5"/>
                </a:solidFill>
                <a:latin typeface="Montserrat" pitchFamily="2" charset="0"/>
              </a:rPr>
              <a:t>Solution</a:t>
            </a:r>
          </a:p>
          <a:p>
            <a:r>
              <a:rPr lang="en-US" sz="1200">
                <a:solidFill>
                  <a:srgbClr val="4D8CC5"/>
                </a:solidFill>
                <a:latin typeface="Montserrat" pitchFamily="2" charset="0"/>
              </a:rPr>
              <a:t>The company is advised to provide more attractive offers to high-end deivce users</a:t>
            </a:r>
          </a:p>
        </p:txBody>
      </p:sp>
    </p:spTree>
    <p:extLst>
      <p:ext uri="{BB962C8B-B14F-4D97-AF65-F5344CB8AC3E}">
        <p14:creationId xmlns:p14="http://schemas.microsoft.com/office/powerpoint/2010/main" val="337683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Google Shape;56;p15">
            <a:extLst>
              <a:ext uri="{FF2B5EF4-FFF2-40B4-BE49-F238E27FC236}">
                <a16:creationId xmlns:a16="http://schemas.microsoft.com/office/drawing/2014/main" id="{4CDEA49A-D2B3-43A6-A6EE-8A1D395973B6}"/>
              </a:ext>
            </a:extLst>
          </p:cNvPr>
          <p:cNvSpPr txBox="1">
            <a:spLocks/>
          </p:cNvSpPr>
          <p:nvPr/>
        </p:nvSpPr>
        <p:spPr>
          <a:xfrm>
            <a:off x="4571999" y="1058486"/>
            <a:ext cx="4376057" cy="314518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rgbClr val="4D8CC5"/>
                </a:solidFill>
                <a:latin typeface="Montserrat" pitchFamily="2" charset="0"/>
              </a:rPr>
              <a:t>Some variables has its correlation with others, one of the example is the relationship between </a:t>
            </a:r>
            <a:r>
              <a:rPr lang="en-US" sz="1200" b="1">
                <a:solidFill>
                  <a:srgbClr val="4D8CC5"/>
                </a:solidFill>
                <a:latin typeface="Montserrat" pitchFamily="2" charset="0"/>
              </a:rPr>
              <a:t>users of video service products </a:t>
            </a:r>
            <a:r>
              <a:rPr lang="en-US" sz="1200">
                <a:solidFill>
                  <a:srgbClr val="4D8CC5"/>
                </a:solidFill>
                <a:latin typeface="Montserrat" pitchFamily="2" charset="0"/>
              </a:rPr>
              <a:t>and </a:t>
            </a:r>
            <a:r>
              <a:rPr lang="en-US" sz="1200" b="1">
                <a:solidFill>
                  <a:srgbClr val="4D8CC5"/>
                </a:solidFill>
                <a:latin typeface="Montserrat" pitchFamily="2" charset="0"/>
              </a:rPr>
              <a:t>non-users of game services has a positive correlation</a:t>
            </a:r>
          </a:p>
          <a:p>
            <a:endParaRPr lang="en-US" sz="1200">
              <a:solidFill>
                <a:srgbClr val="4D8CC5"/>
              </a:solidFill>
              <a:latin typeface="Montserrat" pitchFamily="2" charset="0"/>
            </a:endParaRPr>
          </a:p>
          <a:p>
            <a:r>
              <a:rPr lang="en-US" sz="1200">
                <a:solidFill>
                  <a:srgbClr val="4D8CC5"/>
                </a:solidFill>
                <a:latin typeface="Montserrat" pitchFamily="2" charset="0"/>
              </a:rPr>
              <a:t>But, users of </a:t>
            </a:r>
            <a:r>
              <a:rPr lang="en-US" sz="1200" b="1">
                <a:solidFill>
                  <a:srgbClr val="4D8CC5"/>
                </a:solidFill>
                <a:latin typeface="Montserrat" pitchFamily="2" charset="0"/>
              </a:rPr>
              <a:t>video service </a:t>
            </a:r>
            <a:r>
              <a:rPr lang="en-US" sz="1200">
                <a:solidFill>
                  <a:srgbClr val="4D8CC5"/>
                </a:solidFill>
                <a:latin typeface="Montserrat" pitchFamily="2" charset="0"/>
              </a:rPr>
              <a:t>does </a:t>
            </a:r>
            <a:r>
              <a:rPr lang="en-US" sz="1200" b="1">
                <a:solidFill>
                  <a:srgbClr val="4D8CC5"/>
                </a:solidFill>
                <a:latin typeface="Montserrat" pitchFamily="2" charset="0"/>
              </a:rPr>
              <a:t>have high correlation </a:t>
            </a:r>
            <a:r>
              <a:rPr lang="en-US" sz="1200">
                <a:solidFill>
                  <a:srgbClr val="4D8CC5"/>
                </a:solidFill>
                <a:latin typeface="Montserrat" pitchFamily="2" charset="0"/>
              </a:rPr>
              <a:t>to </a:t>
            </a:r>
            <a:r>
              <a:rPr lang="en-US" sz="1200" b="1">
                <a:solidFill>
                  <a:srgbClr val="4D8CC5"/>
                </a:solidFill>
                <a:latin typeface="Montserrat" pitchFamily="2" charset="0"/>
              </a:rPr>
              <a:t>video product</a:t>
            </a:r>
          </a:p>
          <a:p>
            <a:endParaRPr lang="en-US" sz="1200">
              <a:solidFill>
                <a:srgbClr val="4D8CC5"/>
              </a:solidFill>
              <a:latin typeface="Montserrat" pitchFamily="2" charset="0"/>
            </a:endParaRPr>
          </a:p>
          <a:p>
            <a:r>
              <a:rPr lang="en-US" sz="1200" b="1">
                <a:solidFill>
                  <a:srgbClr val="4D8CC5"/>
                </a:solidFill>
                <a:latin typeface="Montserrat" pitchFamily="2" charset="0"/>
              </a:rPr>
              <a:t>Solution</a:t>
            </a:r>
          </a:p>
          <a:p>
            <a:r>
              <a:rPr lang="en-US" sz="1200">
                <a:solidFill>
                  <a:srgbClr val="4D8CC5"/>
                </a:solidFill>
                <a:latin typeface="Montserrat" pitchFamily="2" charset="0"/>
              </a:rPr>
              <a:t>Provides bundling packages for video service users with additional gaming packages</a:t>
            </a:r>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4" name="Picture 3">
            <a:extLst>
              <a:ext uri="{FF2B5EF4-FFF2-40B4-BE49-F238E27FC236}">
                <a16:creationId xmlns:a16="http://schemas.microsoft.com/office/drawing/2014/main" id="{9D5932E0-41B1-4788-9597-474D2516E1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6464" y="960475"/>
            <a:ext cx="4175186" cy="3851825"/>
          </a:xfrm>
          <a:prstGeom prst="rect">
            <a:avLst/>
          </a:prstGeom>
        </p:spPr>
      </p:pic>
      <p:sp>
        <p:nvSpPr>
          <p:cNvPr id="5" name="Oval 4">
            <a:extLst>
              <a:ext uri="{FF2B5EF4-FFF2-40B4-BE49-F238E27FC236}">
                <a16:creationId xmlns:a16="http://schemas.microsoft.com/office/drawing/2014/main" id="{D9576F13-5E2A-4B9C-9D5F-CACBF005BFD7}"/>
              </a:ext>
            </a:extLst>
          </p:cNvPr>
          <p:cNvSpPr/>
          <p:nvPr/>
        </p:nvSpPr>
        <p:spPr>
          <a:xfrm>
            <a:off x="1168400" y="4165600"/>
            <a:ext cx="111760" cy="41656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60F7FEA4-1D87-49E0-802C-2DAE40E870F4}"/>
              </a:ext>
            </a:extLst>
          </p:cNvPr>
          <p:cNvSpPr/>
          <p:nvPr/>
        </p:nvSpPr>
        <p:spPr>
          <a:xfrm rot="5400000">
            <a:off x="668383" y="2678107"/>
            <a:ext cx="111760" cy="41656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6E5BE031-EFB2-4E59-8FD8-AD0AE2E52522}"/>
              </a:ext>
            </a:extLst>
          </p:cNvPr>
          <p:cNvSpPr/>
          <p:nvPr/>
        </p:nvSpPr>
        <p:spPr>
          <a:xfrm rot="5400000">
            <a:off x="736963" y="916936"/>
            <a:ext cx="111760" cy="279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29797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Google Shape;56;p15">
            <a:extLst>
              <a:ext uri="{FF2B5EF4-FFF2-40B4-BE49-F238E27FC236}">
                <a16:creationId xmlns:a16="http://schemas.microsoft.com/office/drawing/2014/main" id="{4CDEA49A-D2B3-43A6-A6EE-8A1D395973B6}"/>
              </a:ext>
            </a:extLst>
          </p:cNvPr>
          <p:cNvSpPr txBox="1">
            <a:spLocks/>
          </p:cNvSpPr>
          <p:nvPr/>
        </p:nvSpPr>
        <p:spPr>
          <a:xfrm>
            <a:off x="5391341" y="1213458"/>
            <a:ext cx="2687139" cy="314518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a:solidFill>
                  <a:srgbClr val="4D8CC5"/>
                </a:solidFill>
                <a:latin typeface="Montserrat" pitchFamily="2" charset="0"/>
              </a:rPr>
              <a:t>Example of a package bundling promotion</a:t>
            </a:r>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3" name="Picture 2">
            <a:extLst>
              <a:ext uri="{FF2B5EF4-FFF2-40B4-BE49-F238E27FC236}">
                <a16:creationId xmlns:a16="http://schemas.microsoft.com/office/drawing/2014/main" id="{598F17B8-D8D1-40E0-B5E1-A18437500F9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77001" y="1082039"/>
            <a:ext cx="1763820" cy="3642360"/>
          </a:xfrm>
          <a:prstGeom prst="rect">
            <a:avLst/>
          </a:prstGeom>
        </p:spPr>
      </p:pic>
      <p:pic>
        <p:nvPicPr>
          <p:cNvPr id="15" name="Picture 14">
            <a:extLst>
              <a:ext uri="{FF2B5EF4-FFF2-40B4-BE49-F238E27FC236}">
                <a16:creationId xmlns:a16="http://schemas.microsoft.com/office/drawing/2014/main" id="{0DEA43AB-D17E-4967-BE42-E407D050386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19800" y="1082039"/>
            <a:ext cx="1680038" cy="3642360"/>
          </a:xfrm>
          <a:prstGeom prst="rect">
            <a:avLst/>
          </a:prstGeom>
        </p:spPr>
      </p:pic>
    </p:spTree>
    <p:extLst>
      <p:ext uri="{BB962C8B-B14F-4D97-AF65-F5344CB8AC3E}">
        <p14:creationId xmlns:p14="http://schemas.microsoft.com/office/powerpoint/2010/main" val="298657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14" name="Picture 13">
            <a:extLst>
              <a:ext uri="{FF2B5EF4-FFF2-40B4-BE49-F238E27FC236}">
                <a16:creationId xmlns:a16="http://schemas.microsoft.com/office/drawing/2014/main" id="{427DB83F-47FF-431C-9544-7A92C1B0FEB7}"/>
              </a:ext>
            </a:extLst>
          </p:cNvPr>
          <p:cNvPicPr>
            <a:picLocks noChangeAspect="1"/>
          </p:cNvPicPr>
          <p:nvPr/>
        </p:nvPicPr>
        <p:blipFill>
          <a:blip r:embed="rId3"/>
          <a:stretch>
            <a:fillRect/>
          </a:stretch>
        </p:blipFill>
        <p:spPr>
          <a:xfrm>
            <a:off x="537787" y="1021720"/>
            <a:ext cx="5474393" cy="1767200"/>
          </a:xfrm>
          <a:prstGeom prst="rect">
            <a:avLst/>
          </a:prstGeom>
        </p:spPr>
      </p:pic>
      <p:sp>
        <p:nvSpPr>
          <p:cNvPr id="16" name="Google Shape;56;p15">
            <a:extLst>
              <a:ext uri="{FF2B5EF4-FFF2-40B4-BE49-F238E27FC236}">
                <a16:creationId xmlns:a16="http://schemas.microsoft.com/office/drawing/2014/main" id="{B7887BB5-85F7-4A33-AE17-3FECD4229C5C}"/>
              </a:ext>
            </a:extLst>
          </p:cNvPr>
          <p:cNvSpPr txBox="1">
            <a:spLocks/>
          </p:cNvSpPr>
          <p:nvPr/>
        </p:nvSpPr>
        <p:spPr>
          <a:xfrm>
            <a:off x="1249454" y="3015478"/>
            <a:ext cx="5325517" cy="14673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rgbClr val="4D8CC5"/>
                </a:solidFill>
                <a:latin typeface="Montserrat" pitchFamily="2" charset="0"/>
              </a:rPr>
              <a:t>Payment with pulsa are </a:t>
            </a:r>
            <a:r>
              <a:rPr lang="en-US" sz="1200" b="1">
                <a:solidFill>
                  <a:srgbClr val="4D8CC5"/>
                </a:solidFill>
                <a:latin typeface="Montserrat" pitchFamily="2" charset="0"/>
              </a:rPr>
              <a:t>not efficient for payment </a:t>
            </a:r>
            <a:r>
              <a:rPr lang="en-US" sz="1200">
                <a:solidFill>
                  <a:srgbClr val="4D8CC5"/>
                </a:solidFill>
                <a:latin typeface="Montserrat" pitchFamily="2" charset="0"/>
              </a:rPr>
              <a:t>because of the flexibility. Pulsa usually only used for payment in the telecommunication company, so the user is </a:t>
            </a:r>
            <a:r>
              <a:rPr lang="en-US" sz="1200" b="1">
                <a:solidFill>
                  <a:srgbClr val="4D8CC5"/>
                </a:solidFill>
                <a:latin typeface="Montserrat" pitchFamily="2" charset="0"/>
              </a:rPr>
              <a:t>reluctant to top up </a:t>
            </a:r>
            <a:r>
              <a:rPr lang="en-US" sz="1200">
                <a:solidFill>
                  <a:srgbClr val="4D8CC5"/>
                </a:solidFill>
                <a:latin typeface="Montserrat" pitchFamily="2" charset="0"/>
              </a:rPr>
              <a:t>their balance and auto-monthly payment aren’t sustained.</a:t>
            </a:r>
          </a:p>
          <a:p>
            <a:endParaRPr lang="en-US" sz="1200">
              <a:solidFill>
                <a:srgbClr val="4D8CC5"/>
              </a:solidFill>
              <a:latin typeface="Montserrat" pitchFamily="2" charset="0"/>
            </a:endParaRPr>
          </a:p>
          <a:p>
            <a:r>
              <a:rPr lang="en-US" sz="1200" b="1">
                <a:solidFill>
                  <a:srgbClr val="4D8CC5"/>
                </a:solidFill>
                <a:latin typeface="Montserrat" pitchFamily="2" charset="0"/>
              </a:rPr>
              <a:t>Solution</a:t>
            </a:r>
          </a:p>
          <a:p>
            <a:r>
              <a:rPr lang="en-US" sz="1200">
                <a:solidFill>
                  <a:srgbClr val="4D8CC5"/>
                </a:solidFill>
                <a:latin typeface="Montserrat" pitchFamily="2" charset="0"/>
              </a:rPr>
              <a:t>Provide advantages for users to switch from pulsa payment to digital wallet, debit, or credit.</a:t>
            </a:r>
          </a:p>
        </p:txBody>
      </p:sp>
      <p:pic>
        <p:nvPicPr>
          <p:cNvPr id="19" name="Picture 18">
            <a:extLst>
              <a:ext uri="{FF2B5EF4-FFF2-40B4-BE49-F238E27FC236}">
                <a16:creationId xmlns:a16="http://schemas.microsoft.com/office/drawing/2014/main" id="{0DDBA6AD-01C6-47FF-910C-B93E89DF1F2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766454" y="1021720"/>
            <a:ext cx="1783618" cy="3695060"/>
          </a:xfrm>
          <a:prstGeom prst="rect">
            <a:avLst/>
          </a:prstGeom>
        </p:spPr>
      </p:pic>
      <p:sp>
        <p:nvSpPr>
          <p:cNvPr id="5" name="Rectangle 4">
            <a:extLst>
              <a:ext uri="{FF2B5EF4-FFF2-40B4-BE49-F238E27FC236}">
                <a16:creationId xmlns:a16="http://schemas.microsoft.com/office/drawing/2014/main" id="{D9CCAC75-F141-4409-925A-41E84569354C}"/>
              </a:ext>
            </a:extLst>
          </p:cNvPr>
          <p:cNvSpPr/>
          <p:nvPr/>
        </p:nvSpPr>
        <p:spPr>
          <a:xfrm>
            <a:off x="6945630" y="2945130"/>
            <a:ext cx="853440" cy="133350"/>
          </a:xfrm>
          <a:prstGeom prst="rect">
            <a:avLst/>
          </a:prstGeom>
          <a:solidFill>
            <a:srgbClr val="FFFF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D1D61E09-2A6E-4D46-BC4B-C281C576982A}"/>
              </a:ext>
            </a:extLst>
          </p:cNvPr>
          <p:cNvSpPr/>
          <p:nvPr/>
        </p:nvSpPr>
        <p:spPr>
          <a:xfrm>
            <a:off x="6945630" y="3621403"/>
            <a:ext cx="853440" cy="133350"/>
          </a:xfrm>
          <a:prstGeom prst="rect">
            <a:avLst/>
          </a:prstGeom>
          <a:solidFill>
            <a:srgbClr val="FFFF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0E68E26F-DB67-42DE-89F4-4A287FDA6136}"/>
              </a:ext>
            </a:extLst>
          </p:cNvPr>
          <p:cNvSpPr/>
          <p:nvPr/>
        </p:nvSpPr>
        <p:spPr>
          <a:xfrm>
            <a:off x="6922933" y="3296705"/>
            <a:ext cx="853440" cy="133350"/>
          </a:xfrm>
          <a:prstGeom prst="rect">
            <a:avLst/>
          </a:prstGeom>
          <a:solidFill>
            <a:srgbClr val="FFFF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85333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16" name="Google Shape;56;p15">
            <a:extLst>
              <a:ext uri="{FF2B5EF4-FFF2-40B4-BE49-F238E27FC236}">
                <a16:creationId xmlns:a16="http://schemas.microsoft.com/office/drawing/2014/main" id="{B7887BB5-85F7-4A33-AE17-3FECD4229C5C}"/>
              </a:ext>
            </a:extLst>
          </p:cNvPr>
          <p:cNvSpPr txBox="1">
            <a:spLocks/>
          </p:cNvSpPr>
          <p:nvPr/>
        </p:nvSpPr>
        <p:spPr>
          <a:xfrm>
            <a:off x="1280160" y="3344906"/>
            <a:ext cx="4962990" cy="14673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a:solidFill>
                  <a:srgbClr val="4D8CC5"/>
                </a:solidFill>
                <a:latin typeface="Montserrat" pitchFamily="2" charset="0"/>
              </a:rPr>
              <a:t>New customers </a:t>
            </a:r>
            <a:r>
              <a:rPr lang="en-US" sz="1200">
                <a:solidFill>
                  <a:srgbClr val="4D8CC5"/>
                </a:solidFill>
                <a:latin typeface="Montserrat" pitchFamily="2" charset="0"/>
              </a:rPr>
              <a:t>are </a:t>
            </a:r>
            <a:r>
              <a:rPr lang="en-US" sz="1200" b="1">
                <a:solidFill>
                  <a:srgbClr val="4D8CC5"/>
                </a:solidFill>
                <a:latin typeface="Montserrat" pitchFamily="2" charset="0"/>
              </a:rPr>
              <a:t>likely to leave </a:t>
            </a:r>
            <a:r>
              <a:rPr lang="en-US" sz="1200">
                <a:solidFill>
                  <a:srgbClr val="4D8CC5"/>
                </a:solidFill>
                <a:latin typeface="Montserrat" pitchFamily="2" charset="0"/>
              </a:rPr>
              <a:t>due to their behavior of testing the service against their convenience.</a:t>
            </a:r>
          </a:p>
          <a:p>
            <a:endParaRPr lang="en-US" sz="1200">
              <a:solidFill>
                <a:srgbClr val="4D8CC5"/>
              </a:solidFill>
              <a:latin typeface="Montserrat" pitchFamily="2" charset="0"/>
            </a:endParaRPr>
          </a:p>
          <a:p>
            <a:r>
              <a:rPr lang="en-US" sz="1200" b="1">
                <a:solidFill>
                  <a:srgbClr val="4D8CC5"/>
                </a:solidFill>
                <a:latin typeface="Montserrat" pitchFamily="2" charset="0"/>
              </a:rPr>
              <a:t>Solution</a:t>
            </a:r>
          </a:p>
          <a:p>
            <a:r>
              <a:rPr lang="en-US" sz="1200">
                <a:solidFill>
                  <a:srgbClr val="4D8CC5"/>
                </a:solidFill>
                <a:latin typeface="Montserrat" pitchFamily="2" charset="0"/>
              </a:rPr>
              <a:t>Provide more advantages for new user below 5 month of tenure.</a:t>
            </a:r>
          </a:p>
        </p:txBody>
      </p:sp>
      <p:pic>
        <p:nvPicPr>
          <p:cNvPr id="3" name="Picture 2">
            <a:extLst>
              <a:ext uri="{FF2B5EF4-FFF2-40B4-BE49-F238E27FC236}">
                <a16:creationId xmlns:a16="http://schemas.microsoft.com/office/drawing/2014/main" id="{B9EFD8A3-5E03-46F3-81D3-937743CE592C}"/>
              </a:ext>
            </a:extLst>
          </p:cNvPr>
          <p:cNvPicPr>
            <a:picLocks noChangeAspect="1"/>
          </p:cNvPicPr>
          <p:nvPr/>
        </p:nvPicPr>
        <p:blipFill>
          <a:blip r:embed="rId3"/>
          <a:stretch>
            <a:fillRect/>
          </a:stretch>
        </p:blipFill>
        <p:spPr>
          <a:xfrm>
            <a:off x="492929" y="978487"/>
            <a:ext cx="7210891" cy="2327761"/>
          </a:xfrm>
          <a:prstGeom prst="rect">
            <a:avLst/>
          </a:prstGeom>
        </p:spPr>
      </p:pic>
    </p:spTree>
    <p:extLst>
      <p:ext uri="{BB962C8B-B14F-4D97-AF65-F5344CB8AC3E}">
        <p14:creationId xmlns:p14="http://schemas.microsoft.com/office/powerpoint/2010/main" val="2802089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16" name="Google Shape;56;p15">
            <a:extLst>
              <a:ext uri="{FF2B5EF4-FFF2-40B4-BE49-F238E27FC236}">
                <a16:creationId xmlns:a16="http://schemas.microsoft.com/office/drawing/2014/main" id="{B7887BB5-85F7-4A33-AE17-3FECD4229C5C}"/>
              </a:ext>
            </a:extLst>
          </p:cNvPr>
          <p:cNvSpPr txBox="1">
            <a:spLocks/>
          </p:cNvSpPr>
          <p:nvPr/>
        </p:nvSpPr>
        <p:spPr>
          <a:xfrm>
            <a:off x="1280160" y="3049455"/>
            <a:ext cx="4962990" cy="14673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rgbClr val="4D8CC5"/>
                </a:solidFill>
                <a:latin typeface="Montserrat" pitchFamily="2" charset="0"/>
              </a:rPr>
              <a:t>The churn rate for </a:t>
            </a:r>
            <a:r>
              <a:rPr lang="en-US" sz="1200" b="1">
                <a:solidFill>
                  <a:srgbClr val="4D8CC5"/>
                </a:solidFill>
                <a:latin typeface="Montserrat" pitchFamily="2" charset="0"/>
              </a:rPr>
              <a:t>customers who use a call center is smaller </a:t>
            </a:r>
            <a:r>
              <a:rPr lang="en-US" sz="1200">
                <a:solidFill>
                  <a:srgbClr val="4D8CC5"/>
                </a:solidFill>
                <a:latin typeface="Montserrat" pitchFamily="2" charset="0"/>
              </a:rPr>
              <a:t>than those who don't use a call center.</a:t>
            </a:r>
          </a:p>
          <a:p>
            <a:endParaRPr lang="en-US" sz="1200">
              <a:solidFill>
                <a:srgbClr val="4D8CC5"/>
              </a:solidFill>
              <a:latin typeface="Montserrat" pitchFamily="2" charset="0"/>
            </a:endParaRPr>
          </a:p>
          <a:p>
            <a:r>
              <a:rPr lang="en-US" sz="1200" b="1">
                <a:solidFill>
                  <a:srgbClr val="4D8CC5"/>
                </a:solidFill>
                <a:latin typeface="Montserrat" pitchFamily="2" charset="0"/>
              </a:rPr>
              <a:t>Solution</a:t>
            </a:r>
          </a:p>
          <a:p>
            <a:r>
              <a:rPr lang="en-US" sz="1200">
                <a:solidFill>
                  <a:srgbClr val="4D8CC5"/>
                </a:solidFill>
                <a:latin typeface="Montserrat" pitchFamily="2" charset="0"/>
              </a:rPr>
              <a:t>Providing offers through the call center to customers so that customers are more accustomed and not stiff when consulting with the call center</a:t>
            </a:r>
          </a:p>
        </p:txBody>
      </p:sp>
      <p:pic>
        <p:nvPicPr>
          <p:cNvPr id="14" name="Picture 13">
            <a:extLst>
              <a:ext uri="{FF2B5EF4-FFF2-40B4-BE49-F238E27FC236}">
                <a16:creationId xmlns:a16="http://schemas.microsoft.com/office/drawing/2014/main" id="{05E180B2-AB0B-47DB-87B5-FB8DEFAA2398}"/>
              </a:ext>
            </a:extLst>
          </p:cNvPr>
          <p:cNvPicPr>
            <a:picLocks noChangeAspect="1"/>
          </p:cNvPicPr>
          <p:nvPr/>
        </p:nvPicPr>
        <p:blipFill>
          <a:blip r:embed="rId3"/>
          <a:stretch>
            <a:fillRect/>
          </a:stretch>
        </p:blipFill>
        <p:spPr>
          <a:xfrm>
            <a:off x="564743" y="892495"/>
            <a:ext cx="6797041" cy="2194167"/>
          </a:xfrm>
          <a:prstGeom prst="rect">
            <a:avLst/>
          </a:prstGeom>
        </p:spPr>
      </p:pic>
    </p:spTree>
    <p:extLst>
      <p:ext uri="{BB962C8B-B14F-4D97-AF65-F5344CB8AC3E}">
        <p14:creationId xmlns:p14="http://schemas.microsoft.com/office/powerpoint/2010/main" val="364374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1" name="Picture 10">
            <a:extLst>
              <a:ext uri="{FF2B5EF4-FFF2-40B4-BE49-F238E27FC236}">
                <a16:creationId xmlns:a16="http://schemas.microsoft.com/office/drawing/2014/main" id="{AAD480FD-1941-4F18-A5DC-1A5387D67EF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2453640" cy="5143500"/>
          </a:xfrm>
          <a:prstGeom prst="rect">
            <a:avLst/>
          </a:prstGeom>
        </p:spPr>
      </p:pic>
      <p:sp>
        <p:nvSpPr>
          <p:cNvPr id="14" name="Google Shape;55;p15">
            <a:extLst>
              <a:ext uri="{FF2B5EF4-FFF2-40B4-BE49-F238E27FC236}">
                <a16:creationId xmlns:a16="http://schemas.microsoft.com/office/drawing/2014/main" id="{DD28B0B6-D20D-403B-840C-B52D6064479E}"/>
              </a:ext>
            </a:extLst>
          </p:cNvPr>
          <p:cNvSpPr txBox="1">
            <a:spLocks noGrp="1"/>
          </p:cNvSpPr>
          <p:nvPr>
            <p:ph type="ctrTitle"/>
          </p:nvPr>
        </p:nvSpPr>
        <p:spPr>
          <a:xfrm>
            <a:off x="2750240" y="685668"/>
            <a:ext cx="3940122" cy="90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a:solidFill>
                  <a:srgbClr val="4D8CC5"/>
                </a:solidFill>
                <a:latin typeface="Montserrat Bold" pitchFamily="2" charset="0"/>
              </a:rPr>
              <a:t>Background</a:t>
            </a:r>
            <a:endParaRPr lang="en-ID" sz="3200">
              <a:solidFill>
                <a:srgbClr val="4D8CC5"/>
              </a:solidFill>
              <a:latin typeface="Montserrat Bold" pitchFamily="2" charset="0"/>
            </a:endParaRPr>
          </a:p>
        </p:txBody>
      </p:sp>
      <p:sp>
        <p:nvSpPr>
          <p:cNvPr id="15" name="Google Shape;56;p15">
            <a:extLst>
              <a:ext uri="{FF2B5EF4-FFF2-40B4-BE49-F238E27FC236}">
                <a16:creationId xmlns:a16="http://schemas.microsoft.com/office/drawing/2014/main" id="{BF2AB596-C911-46A3-A109-24CC3476F49E}"/>
              </a:ext>
            </a:extLst>
          </p:cNvPr>
          <p:cNvSpPr txBox="1">
            <a:spLocks noGrp="1"/>
          </p:cNvSpPr>
          <p:nvPr>
            <p:ph type="subTitle" idx="1"/>
          </p:nvPr>
        </p:nvSpPr>
        <p:spPr>
          <a:xfrm>
            <a:off x="2750240" y="2198850"/>
            <a:ext cx="5694000" cy="182451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600">
                <a:solidFill>
                  <a:srgbClr val="4D8CC5"/>
                </a:solidFill>
                <a:latin typeface="Montserrat" pitchFamily="2" charset="0"/>
              </a:rPr>
              <a:t>The telecommunications industry plays a </a:t>
            </a:r>
            <a:r>
              <a:rPr lang="en-US" sz="1600">
                <a:solidFill>
                  <a:srgbClr val="4D8CC5"/>
                </a:solidFill>
                <a:latin typeface="Montserrat Bold" pitchFamily="2" charset="0"/>
              </a:rPr>
              <a:t>pivotal role in modern society</a:t>
            </a:r>
            <a:r>
              <a:rPr lang="en-US" sz="1600">
                <a:solidFill>
                  <a:srgbClr val="4D8CC5"/>
                </a:solidFill>
                <a:latin typeface="Montserrat" pitchFamily="2" charset="0"/>
              </a:rPr>
              <a:t>, connecting people, enabling communication, and providing access to a multitude of services. As technological advancements continue, the importance of telecommunications companies </a:t>
            </a:r>
            <a:r>
              <a:rPr lang="en-US" sz="1600">
                <a:solidFill>
                  <a:srgbClr val="4D8CC5"/>
                </a:solidFill>
                <a:latin typeface="Montserrat Bold" pitchFamily="2" charset="0"/>
              </a:rPr>
              <a:t>in our daily lives has only increased.</a:t>
            </a:r>
            <a:endParaRPr lang="en-ID" sz="1600">
              <a:solidFill>
                <a:srgbClr val="4D8CC5"/>
              </a:solidFill>
              <a:latin typeface="Montserrat Bold" pitchFamily="2" charset="0"/>
            </a:endParaRPr>
          </a:p>
        </p:txBody>
      </p:sp>
      <p:sp>
        <p:nvSpPr>
          <p:cNvPr id="12" name="Rectangle 11">
            <a:extLst>
              <a:ext uri="{FF2B5EF4-FFF2-40B4-BE49-F238E27FC236}">
                <a16:creationId xmlns:a16="http://schemas.microsoft.com/office/drawing/2014/main" id="{E2B3AD07-0D4F-48A0-AF29-0594DFC7C703}"/>
              </a:ext>
            </a:extLst>
          </p:cNvPr>
          <p:cNvSpPr/>
          <p:nvPr/>
        </p:nvSpPr>
        <p:spPr>
          <a:xfrm>
            <a:off x="2858080" y="1455420"/>
            <a:ext cx="3223260" cy="4572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8506C8A9-8BD3-40E0-86B7-9CC7813B814B}"/>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1C72EA65-060E-4945-A682-A76557379D07}"/>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BC706292-7D11-445C-8E06-DDC7551EFE4E}"/>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5D336031-5B8E-49CD-985E-7549B93686BB}"/>
              </a:ext>
            </a:extLst>
          </p:cNvPr>
          <p:cNvGrpSpPr/>
          <p:nvPr/>
        </p:nvGrpSpPr>
        <p:grpSpPr>
          <a:xfrm>
            <a:off x="8805600" y="4812300"/>
            <a:ext cx="676800" cy="662400"/>
            <a:chOff x="-324000" y="-345600"/>
            <a:chExt cx="676800" cy="662400"/>
          </a:xfrm>
        </p:grpSpPr>
        <p:sp>
          <p:nvSpPr>
            <p:cNvPr id="10" name="Rectangle 9">
              <a:extLst>
                <a:ext uri="{FF2B5EF4-FFF2-40B4-BE49-F238E27FC236}">
                  <a16:creationId xmlns:a16="http://schemas.microsoft.com/office/drawing/2014/main" id="{F2365078-56D8-47C4-92E5-1CDF71173F1D}"/>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0491AE38-43C4-47D7-AE60-DB59654555C1}"/>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TextBox 1">
            <a:extLst>
              <a:ext uri="{FF2B5EF4-FFF2-40B4-BE49-F238E27FC236}">
                <a16:creationId xmlns:a16="http://schemas.microsoft.com/office/drawing/2014/main" id="{58AF6398-94CF-4B21-B5A7-BE571DAAF62F}"/>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249626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653143" y="2550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Conclusion &amp; Solution</a:t>
            </a:r>
            <a:endParaRPr lang="en-ID" sz="3200">
              <a:solidFill>
                <a:srgbClr val="4D8CC5"/>
              </a:solidFill>
              <a:latin typeface="Montserrat Bold" pitchFamily="2" charset="0"/>
            </a:endParaRPr>
          </a:p>
        </p:txBody>
      </p:sp>
      <p:sp>
        <p:nvSpPr>
          <p:cNvPr id="18" name="Rectangle 17">
            <a:extLst>
              <a:ext uri="{FF2B5EF4-FFF2-40B4-BE49-F238E27FC236}">
                <a16:creationId xmlns:a16="http://schemas.microsoft.com/office/drawing/2014/main" id="{0600BAAF-ACC6-4696-B769-3EC65878337E}"/>
              </a:ext>
            </a:extLst>
          </p:cNvPr>
          <p:cNvSpPr/>
          <p:nvPr/>
        </p:nvSpPr>
        <p:spPr>
          <a:xfrm>
            <a:off x="1280160" y="784860"/>
            <a:ext cx="473202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B3A83866-C64D-4788-A614-EC6171936962}"/>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pic>
        <p:nvPicPr>
          <p:cNvPr id="14" name="Picture 13">
            <a:extLst>
              <a:ext uri="{FF2B5EF4-FFF2-40B4-BE49-F238E27FC236}">
                <a16:creationId xmlns:a16="http://schemas.microsoft.com/office/drawing/2014/main" id="{335F5ACF-4844-4822-86DB-343349F663B0}"/>
              </a:ext>
            </a:extLst>
          </p:cNvPr>
          <p:cNvPicPr>
            <a:picLocks noChangeAspect="1"/>
          </p:cNvPicPr>
          <p:nvPr/>
        </p:nvPicPr>
        <p:blipFill>
          <a:blip r:embed="rId3"/>
          <a:stretch>
            <a:fillRect/>
          </a:stretch>
        </p:blipFill>
        <p:spPr>
          <a:xfrm>
            <a:off x="845820" y="1068134"/>
            <a:ext cx="4093115" cy="2683215"/>
          </a:xfrm>
          <a:prstGeom prst="rect">
            <a:avLst/>
          </a:prstGeom>
        </p:spPr>
      </p:pic>
      <p:pic>
        <p:nvPicPr>
          <p:cNvPr id="16" name="Picture 15">
            <a:extLst>
              <a:ext uri="{FF2B5EF4-FFF2-40B4-BE49-F238E27FC236}">
                <a16:creationId xmlns:a16="http://schemas.microsoft.com/office/drawing/2014/main" id="{A4C2160E-DB7A-414A-8F3D-BEECE9E2B7F9}"/>
              </a:ext>
            </a:extLst>
          </p:cNvPr>
          <p:cNvPicPr>
            <a:picLocks noChangeAspect="1"/>
          </p:cNvPicPr>
          <p:nvPr/>
        </p:nvPicPr>
        <p:blipFill>
          <a:blip r:embed="rId4"/>
          <a:stretch>
            <a:fillRect/>
          </a:stretch>
        </p:blipFill>
        <p:spPr>
          <a:xfrm>
            <a:off x="5179572" y="1068134"/>
            <a:ext cx="2934866" cy="2683215"/>
          </a:xfrm>
          <a:prstGeom prst="rect">
            <a:avLst/>
          </a:prstGeom>
        </p:spPr>
      </p:pic>
      <p:sp>
        <p:nvSpPr>
          <p:cNvPr id="20" name="Google Shape;56;p15">
            <a:extLst>
              <a:ext uri="{FF2B5EF4-FFF2-40B4-BE49-F238E27FC236}">
                <a16:creationId xmlns:a16="http://schemas.microsoft.com/office/drawing/2014/main" id="{4FF15AB1-A67A-42B8-B983-2FA8D1FE3F2D}"/>
              </a:ext>
            </a:extLst>
          </p:cNvPr>
          <p:cNvSpPr txBox="1">
            <a:spLocks/>
          </p:cNvSpPr>
          <p:nvPr/>
        </p:nvSpPr>
        <p:spPr>
          <a:xfrm>
            <a:off x="1280160" y="4442752"/>
            <a:ext cx="6770179" cy="4688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a:solidFill>
                <a:srgbClr val="4D8CC5"/>
              </a:solidFill>
              <a:latin typeface="Montserrat" pitchFamily="2" charset="0"/>
            </a:endParaRPr>
          </a:p>
          <a:p>
            <a:r>
              <a:rPr lang="en-US" sz="1200">
                <a:solidFill>
                  <a:srgbClr val="4D8CC5"/>
                </a:solidFill>
                <a:latin typeface="Montserrat" pitchFamily="2" charset="0"/>
              </a:rPr>
              <a:t>Explore the power of our churn prediction model by visiting our dynamic website at </a:t>
            </a:r>
            <a:r>
              <a:rPr lang="en-US" sz="1200" b="1">
                <a:solidFill>
                  <a:srgbClr val="4D8CC5"/>
                </a:solidFill>
                <a:latin typeface="Montserrat" pitchFamily="2" charset="0"/>
                <a:hlinkClick r:id="rId5"/>
              </a:rPr>
              <a:t>https://churn-predict-aruci-dsw.streamlit.app/</a:t>
            </a:r>
            <a:endParaRPr lang="en-US" sz="1200" b="1">
              <a:solidFill>
                <a:srgbClr val="4D8CC5"/>
              </a:solidFill>
              <a:latin typeface="Montserrat" pitchFamily="2" charset="0"/>
            </a:endParaRPr>
          </a:p>
          <a:p>
            <a:r>
              <a:rPr lang="en-US" sz="1200">
                <a:solidFill>
                  <a:srgbClr val="4D8CC5"/>
                </a:solidFill>
                <a:latin typeface="Montserrat" pitchFamily="2" charset="0"/>
              </a:rPr>
              <a:t>(use Telco_customer_churn_adapted_v2 dataset)</a:t>
            </a:r>
          </a:p>
        </p:txBody>
      </p:sp>
      <p:sp>
        <p:nvSpPr>
          <p:cNvPr id="21" name="Google Shape;56;p15">
            <a:extLst>
              <a:ext uri="{FF2B5EF4-FFF2-40B4-BE49-F238E27FC236}">
                <a16:creationId xmlns:a16="http://schemas.microsoft.com/office/drawing/2014/main" id="{F5C05E19-5857-4BA5-859F-B8D40A7AF3D4}"/>
              </a:ext>
            </a:extLst>
          </p:cNvPr>
          <p:cNvSpPr txBox="1">
            <a:spLocks/>
          </p:cNvSpPr>
          <p:nvPr/>
        </p:nvSpPr>
        <p:spPr>
          <a:xfrm>
            <a:off x="1280160" y="3889782"/>
            <a:ext cx="6291319" cy="4688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rgbClr val="4D8CC5"/>
                </a:solidFill>
                <a:latin typeface="Montserrat" pitchFamily="2" charset="0"/>
              </a:rPr>
              <a:t>Based on Machine learning that have been made, it could be implemented as </a:t>
            </a:r>
            <a:r>
              <a:rPr lang="en-US" sz="1200" b="1">
                <a:solidFill>
                  <a:srgbClr val="4D8CC5"/>
                </a:solidFill>
                <a:latin typeface="Montserrat" pitchFamily="2" charset="0"/>
              </a:rPr>
              <a:t>prediction model for company </a:t>
            </a:r>
            <a:r>
              <a:rPr lang="en-US" sz="1200">
                <a:solidFill>
                  <a:srgbClr val="4D8CC5"/>
                </a:solidFill>
                <a:latin typeface="Montserrat" pitchFamily="2" charset="0"/>
              </a:rPr>
              <a:t>to predict </a:t>
            </a:r>
            <a:r>
              <a:rPr lang="en-US" sz="1200" b="1">
                <a:solidFill>
                  <a:srgbClr val="4D8CC5"/>
                </a:solidFill>
                <a:latin typeface="Montserrat" pitchFamily="2" charset="0"/>
              </a:rPr>
              <a:t>new customer churn potential</a:t>
            </a:r>
          </a:p>
        </p:txBody>
      </p:sp>
    </p:spTree>
    <p:extLst>
      <p:ext uri="{BB962C8B-B14F-4D97-AF65-F5344CB8AC3E}">
        <p14:creationId xmlns:p14="http://schemas.microsoft.com/office/powerpoint/2010/main" val="2059915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5;p15">
            <a:extLst>
              <a:ext uri="{FF2B5EF4-FFF2-40B4-BE49-F238E27FC236}">
                <a16:creationId xmlns:a16="http://schemas.microsoft.com/office/drawing/2014/main" id="{AA4A4526-E5C5-461D-9403-5F064B1AD160}"/>
              </a:ext>
            </a:extLst>
          </p:cNvPr>
          <p:cNvSpPr txBox="1">
            <a:spLocks/>
          </p:cNvSpPr>
          <p:nvPr/>
        </p:nvSpPr>
        <p:spPr>
          <a:xfrm>
            <a:off x="1611086" y="2119650"/>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Thankyou</a:t>
            </a:r>
            <a:endParaRPr lang="en-ID" sz="3200">
              <a:solidFill>
                <a:srgbClr val="4D8CC5"/>
              </a:solidFill>
              <a:latin typeface="Montserrat Bold" pitchFamily="2" charset="0"/>
            </a:endParaRPr>
          </a:p>
        </p:txBody>
      </p:sp>
      <p:grpSp>
        <p:nvGrpSpPr>
          <p:cNvPr id="6" name="Group 5">
            <a:extLst>
              <a:ext uri="{FF2B5EF4-FFF2-40B4-BE49-F238E27FC236}">
                <a16:creationId xmlns:a16="http://schemas.microsoft.com/office/drawing/2014/main" id="{1E58E628-97D4-4798-B37E-754CA42BCA11}"/>
              </a:ext>
            </a:extLst>
          </p:cNvPr>
          <p:cNvGrpSpPr/>
          <p:nvPr/>
        </p:nvGrpSpPr>
        <p:grpSpPr>
          <a:xfrm>
            <a:off x="-338400" y="-331200"/>
            <a:ext cx="676800" cy="662400"/>
            <a:chOff x="-324000" y="-345600"/>
            <a:chExt cx="676800" cy="662400"/>
          </a:xfrm>
        </p:grpSpPr>
        <p:sp>
          <p:nvSpPr>
            <p:cNvPr id="7" name="Rectangle 6">
              <a:extLst>
                <a:ext uri="{FF2B5EF4-FFF2-40B4-BE49-F238E27FC236}">
                  <a16:creationId xmlns:a16="http://schemas.microsoft.com/office/drawing/2014/main" id="{BD323A24-8D50-4786-90D5-7B57C0744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F93CD70D-3EA9-42A8-A5AB-726B3BD2BE3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707B3715-1E23-4FDC-8C8E-2DE2BC6F4337}"/>
              </a:ext>
            </a:extLst>
          </p:cNvPr>
          <p:cNvGrpSpPr/>
          <p:nvPr/>
        </p:nvGrpSpPr>
        <p:grpSpPr>
          <a:xfrm>
            <a:off x="8805600" y="4812300"/>
            <a:ext cx="676800" cy="662400"/>
            <a:chOff x="-324000" y="-345600"/>
            <a:chExt cx="676800" cy="662400"/>
          </a:xfrm>
        </p:grpSpPr>
        <p:sp>
          <p:nvSpPr>
            <p:cNvPr id="11" name="Rectangle 10">
              <a:extLst>
                <a:ext uri="{FF2B5EF4-FFF2-40B4-BE49-F238E27FC236}">
                  <a16:creationId xmlns:a16="http://schemas.microsoft.com/office/drawing/2014/main" id="{54DD3EA3-964A-47D0-B2BB-F8DC74D8CE65}"/>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5833410-C709-448E-B640-33490E705A3F}"/>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32122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4" name="Google Shape;55;p15">
            <a:extLst>
              <a:ext uri="{FF2B5EF4-FFF2-40B4-BE49-F238E27FC236}">
                <a16:creationId xmlns:a16="http://schemas.microsoft.com/office/drawing/2014/main" id="{DD28B0B6-D20D-403B-840C-B52D6064479E}"/>
              </a:ext>
            </a:extLst>
          </p:cNvPr>
          <p:cNvSpPr txBox="1">
            <a:spLocks noGrp="1"/>
          </p:cNvSpPr>
          <p:nvPr>
            <p:ph type="ctrTitle"/>
          </p:nvPr>
        </p:nvSpPr>
        <p:spPr>
          <a:xfrm>
            <a:off x="2601939" y="391131"/>
            <a:ext cx="3940122"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rgbClr val="4D8CC5"/>
                </a:solidFill>
                <a:latin typeface="Montserrat Bold" pitchFamily="2" charset="0"/>
              </a:rPr>
              <a:t>Challenges</a:t>
            </a:r>
            <a:endParaRPr lang="en-ID" sz="3200">
              <a:solidFill>
                <a:srgbClr val="4D8CC5"/>
              </a:solidFill>
              <a:latin typeface="Montserrat Bold" pitchFamily="2" charset="0"/>
            </a:endParaRPr>
          </a:p>
        </p:txBody>
      </p:sp>
      <p:sp>
        <p:nvSpPr>
          <p:cNvPr id="12" name="Rectangle 11">
            <a:extLst>
              <a:ext uri="{FF2B5EF4-FFF2-40B4-BE49-F238E27FC236}">
                <a16:creationId xmlns:a16="http://schemas.microsoft.com/office/drawing/2014/main" id="{E2B3AD07-0D4F-48A0-AF29-0594DFC7C703}"/>
              </a:ext>
            </a:extLst>
          </p:cNvPr>
          <p:cNvSpPr/>
          <p:nvPr/>
        </p:nvSpPr>
        <p:spPr>
          <a:xfrm>
            <a:off x="3366000" y="1160883"/>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4" name="Google Shape;603;p27">
            <a:extLst>
              <a:ext uri="{FF2B5EF4-FFF2-40B4-BE49-F238E27FC236}">
                <a16:creationId xmlns:a16="http://schemas.microsoft.com/office/drawing/2014/main" id="{7C1906E7-31FE-434F-9A40-3E0DA45B5E4A}"/>
              </a:ext>
            </a:extLst>
          </p:cNvPr>
          <p:cNvGrpSpPr/>
          <p:nvPr/>
        </p:nvGrpSpPr>
        <p:grpSpPr>
          <a:xfrm>
            <a:off x="752502" y="1862054"/>
            <a:ext cx="1884600" cy="1014775"/>
            <a:chOff x="6549175" y="1626963"/>
            <a:chExt cx="1884600" cy="1014775"/>
          </a:xfrm>
        </p:grpSpPr>
        <p:sp>
          <p:nvSpPr>
            <p:cNvPr id="35" name="Google Shape;604;p27">
              <a:extLst>
                <a:ext uri="{FF2B5EF4-FFF2-40B4-BE49-F238E27FC236}">
                  <a16:creationId xmlns:a16="http://schemas.microsoft.com/office/drawing/2014/main" id="{DB584F9D-21CC-48FD-B75D-8ABB658CF792}"/>
                </a:ext>
              </a:extLst>
            </p:cNvPr>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Churn Rate</a:t>
              </a:r>
            </a:p>
          </p:txBody>
        </p:sp>
        <p:sp>
          <p:nvSpPr>
            <p:cNvPr id="36" name="Google Shape;605;p27">
              <a:extLst>
                <a:ext uri="{FF2B5EF4-FFF2-40B4-BE49-F238E27FC236}">
                  <a16:creationId xmlns:a16="http://schemas.microsoft.com/office/drawing/2014/main" id="{605D4FF6-11F6-431C-97D8-5C240EF2A410}"/>
                </a:ext>
              </a:extLst>
            </p:cNvPr>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The rate at which customers leave the company is alarmingly high. </a:t>
              </a:r>
            </a:p>
          </p:txBody>
        </p:sp>
      </p:grpSp>
      <p:grpSp>
        <p:nvGrpSpPr>
          <p:cNvPr id="37" name="Google Shape;603;p27">
            <a:extLst>
              <a:ext uri="{FF2B5EF4-FFF2-40B4-BE49-F238E27FC236}">
                <a16:creationId xmlns:a16="http://schemas.microsoft.com/office/drawing/2014/main" id="{55ABE02F-8D01-4F0A-BB69-7EFFA9588CDA}"/>
              </a:ext>
            </a:extLst>
          </p:cNvPr>
          <p:cNvGrpSpPr/>
          <p:nvPr/>
        </p:nvGrpSpPr>
        <p:grpSpPr>
          <a:xfrm>
            <a:off x="3260698" y="1862054"/>
            <a:ext cx="1980071" cy="1014775"/>
            <a:chOff x="6549174" y="1626963"/>
            <a:chExt cx="1980071" cy="1014775"/>
          </a:xfrm>
        </p:grpSpPr>
        <p:sp>
          <p:nvSpPr>
            <p:cNvPr id="38" name="Google Shape;604;p27">
              <a:extLst>
                <a:ext uri="{FF2B5EF4-FFF2-40B4-BE49-F238E27FC236}">
                  <a16:creationId xmlns:a16="http://schemas.microsoft.com/office/drawing/2014/main" id="{5E094C01-4BB2-4A76-8B65-9708067F7F00}"/>
                </a:ext>
              </a:extLst>
            </p:cNvPr>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Engagement</a:t>
              </a:r>
              <a:endParaRPr sz="17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39" name="Google Shape;605;p27">
              <a:extLst>
                <a:ext uri="{FF2B5EF4-FFF2-40B4-BE49-F238E27FC236}">
                  <a16:creationId xmlns:a16="http://schemas.microsoft.com/office/drawing/2014/main" id="{B9448667-3464-4954-A126-810DAA0CA2C5}"/>
                </a:ext>
              </a:extLst>
            </p:cNvPr>
            <p:cNvSpPr txBox="1"/>
            <p:nvPr/>
          </p:nvSpPr>
          <p:spPr>
            <a:xfrm>
              <a:off x="6549174" y="1880938"/>
              <a:ext cx="1980071"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Some customers are not actively using additional services, impacting revenue and customer experience</a:t>
              </a:r>
            </a:p>
          </p:txBody>
        </p:sp>
      </p:grpSp>
      <p:grpSp>
        <p:nvGrpSpPr>
          <p:cNvPr id="40" name="Google Shape;603;p27">
            <a:extLst>
              <a:ext uri="{FF2B5EF4-FFF2-40B4-BE49-F238E27FC236}">
                <a16:creationId xmlns:a16="http://schemas.microsoft.com/office/drawing/2014/main" id="{9062374F-7AE2-4D1B-A28F-1D1ABE874CE4}"/>
              </a:ext>
            </a:extLst>
          </p:cNvPr>
          <p:cNvGrpSpPr/>
          <p:nvPr/>
        </p:nvGrpSpPr>
        <p:grpSpPr>
          <a:xfrm>
            <a:off x="5568468" y="1862054"/>
            <a:ext cx="2823029" cy="1014775"/>
            <a:chOff x="6549174" y="1626963"/>
            <a:chExt cx="2091791" cy="1014775"/>
          </a:xfrm>
        </p:grpSpPr>
        <p:sp>
          <p:nvSpPr>
            <p:cNvPr id="41" name="Google Shape;604;p27">
              <a:extLst>
                <a:ext uri="{FF2B5EF4-FFF2-40B4-BE49-F238E27FC236}">
                  <a16:creationId xmlns:a16="http://schemas.microsoft.com/office/drawing/2014/main" id="{F94CE2D0-0DB6-4FA7-AB80-A34DAEBD008E}"/>
                </a:ext>
              </a:extLst>
            </p:cNvPr>
            <p:cNvSpPr txBox="1"/>
            <p:nvPr/>
          </p:nvSpPr>
          <p:spPr>
            <a:xfrm>
              <a:off x="6549174" y="1626963"/>
              <a:ext cx="2091789"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Customer Spending </a:t>
              </a:r>
              <a:endParaRPr sz="17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42" name="Google Shape;605;p27">
              <a:extLst>
                <a:ext uri="{FF2B5EF4-FFF2-40B4-BE49-F238E27FC236}">
                  <a16:creationId xmlns:a16="http://schemas.microsoft.com/office/drawing/2014/main" id="{5FBCC030-F5D8-49DA-A5BF-B34CF03A814D}"/>
                </a:ext>
              </a:extLst>
            </p:cNvPr>
            <p:cNvSpPr txBox="1"/>
            <p:nvPr/>
          </p:nvSpPr>
          <p:spPr>
            <a:xfrm>
              <a:off x="6549175" y="1880938"/>
              <a:ext cx="2091790"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The fluctuation in customer spending per month makes it challenging to predict revenue and allocate resources effectively.</a:t>
              </a:r>
            </a:p>
          </p:txBody>
        </p:sp>
      </p:grpSp>
      <p:grpSp>
        <p:nvGrpSpPr>
          <p:cNvPr id="43" name="Google Shape;603;p27">
            <a:extLst>
              <a:ext uri="{FF2B5EF4-FFF2-40B4-BE49-F238E27FC236}">
                <a16:creationId xmlns:a16="http://schemas.microsoft.com/office/drawing/2014/main" id="{C563A0F1-0F9A-4504-8982-48FCEF5D2531}"/>
              </a:ext>
            </a:extLst>
          </p:cNvPr>
          <p:cNvGrpSpPr/>
          <p:nvPr/>
        </p:nvGrpSpPr>
        <p:grpSpPr>
          <a:xfrm>
            <a:off x="1433919" y="3418255"/>
            <a:ext cx="3010539" cy="1014775"/>
            <a:chOff x="6549175" y="1626963"/>
            <a:chExt cx="1884600" cy="1014775"/>
          </a:xfrm>
        </p:grpSpPr>
        <p:sp>
          <p:nvSpPr>
            <p:cNvPr id="44" name="Google Shape;604;p27">
              <a:extLst>
                <a:ext uri="{FF2B5EF4-FFF2-40B4-BE49-F238E27FC236}">
                  <a16:creationId xmlns:a16="http://schemas.microsoft.com/office/drawing/2014/main" id="{206EBE05-B94B-4E66-98FB-7A820B852AB0}"/>
                </a:ext>
              </a:extLst>
            </p:cNvPr>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Call Center Utilization</a:t>
              </a:r>
              <a:endParaRPr sz="17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45" name="Google Shape;605;p27">
              <a:extLst>
                <a:ext uri="{FF2B5EF4-FFF2-40B4-BE49-F238E27FC236}">
                  <a16:creationId xmlns:a16="http://schemas.microsoft.com/office/drawing/2014/main" id="{4EEED32D-9178-457F-9E44-6D951D5A257E}"/>
                </a:ext>
              </a:extLst>
            </p:cNvPr>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The limited utilization of call center services might be a sign of unaddressed customer issues.</a:t>
              </a:r>
            </a:p>
          </p:txBody>
        </p:sp>
      </p:grpSp>
      <p:grpSp>
        <p:nvGrpSpPr>
          <p:cNvPr id="46" name="Google Shape;603;p27">
            <a:extLst>
              <a:ext uri="{FF2B5EF4-FFF2-40B4-BE49-F238E27FC236}">
                <a16:creationId xmlns:a16="http://schemas.microsoft.com/office/drawing/2014/main" id="{6B74EEB2-2934-42E0-9F07-E5634F8A89B4}"/>
              </a:ext>
            </a:extLst>
          </p:cNvPr>
          <p:cNvGrpSpPr/>
          <p:nvPr/>
        </p:nvGrpSpPr>
        <p:grpSpPr>
          <a:xfrm>
            <a:off x="4974229" y="3418255"/>
            <a:ext cx="2735851" cy="1014775"/>
            <a:chOff x="6549175" y="1626963"/>
            <a:chExt cx="1884600" cy="1014775"/>
          </a:xfrm>
        </p:grpSpPr>
        <p:sp>
          <p:nvSpPr>
            <p:cNvPr id="47" name="Google Shape;604;p27">
              <a:extLst>
                <a:ext uri="{FF2B5EF4-FFF2-40B4-BE49-F238E27FC236}">
                  <a16:creationId xmlns:a16="http://schemas.microsoft.com/office/drawing/2014/main" id="{FEF8471A-82AA-4416-B01A-3A85DB77F1DB}"/>
                </a:ext>
              </a:extLst>
            </p:cNvPr>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Customer Behavior</a:t>
              </a:r>
            </a:p>
          </p:txBody>
        </p:sp>
        <p:sp>
          <p:nvSpPr>
            <p:cNvPr id="48" name="Google Shape;605;p27">
              <a:extLst>
                <a:ext uri="{FF2B5EF4-FFF2-40B4-BE49-F238E27FC236}">
                  <a16:creationId xmlns:a16="http://schemas.microsoft.com/office/drawing/2014/main" id="{7CAF084D-F82F-4D3A-8D4D-C744F203D2BB}"/>
                </a:ext>
              </a:extLst>
            </p:cNvPr>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It's crucial to understand what drives customer retention and engagement to tailor services accordingly.</a:t>
              </a:r>
            </a:p>
          </p:txBody>
        </p:sp>
      </p:grpSp>
      <p:grpSp>
        <p:nvGrpSpPr>
          <p:cNvPr id="19" name="Group 18">
            <a:extLst>
              <a:ext uri="{FF2B5EF4-FFF2-40B4-BE49-F238E27FC236}">
                <a16:creationId xmlns:a16="http://schemas.microsoft.com/office/drawing/2014/main" id="{E5F39D55-8DBD-4F28-B2F3-2AEF623F8589}"/>
              </a:ext>
            </a:extLst>
          </p:cNvPr>
          <p:cNvGrpSpPr/>
          <p:nvPr/>
        </p:nvGrpSpPr>
        <p:grpSpPr>
          <a:xfrm>
            <a:off x="-338400" y="-331200"/>
            <a:ext cx="676800" cy="662400"/>
            <a:chOff x="-324000" y="-345600"/>
            <a:chExt cx="676800" cy="662400"/>
          </a:xfrm>
        </p:grpSpPr>
        <p:sp>
          <p:nvSpPr>
            <p:cNvPr id="20" name="Rectangle 19">
              <a:extLst>
                <a:ext uri="{FF2B5EF4-FFF2-40B4-BE49-F238E27FC236}">
                  <a16:creationId xmlns:a16="http://schemas.microsoft.com/office/drawing/2014/main" id="{6A2C37D7-B4E3-4E19-8659-18A1F5EBF517}"/>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5A3A4935-7618-4271-AA62-ABE9213F0584}"/>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2" name="Group 21">
            <a:extLst>
              <a:ext uri="{FF2B5EF4-FFF2-40B4-BE49-F238E27FC236}">
                <a16:creationId xmlns:a16="http://schemas.microsoft.com/office/drawing/2014/main" id="{059FD1F5-6359-4909-A9CB-78541AF8E863}"/>
              </a:ext>
            </a:extLst>
          </p:cNvPr>
          <p:cNvGrpSpPr/>
          <p:nvPr/>
        </p:nvGrpSpPr>
        <p:grpSpPr>
          <a:xfrm>
            <a:off x="8805600" y="4812300"/>
            <a:ext cx="676800" cy="662400"/>
            <a:chOff x="-324000" y="-345600"/>
            <a:chExt cx="676800" cy="662400"/>
          </a:xfrm>
        </p:grpSpPr>
        <p:sp>
          <p:nvSpPr>
            <p:cNvPr id="23" name="Rectangle 22">
              <a:extLst>
                <a:ext uri="{FF2B5EF4-FFF2-40B4-BE49-F238E27FC236}">
                  <a16:creationId xmlns:a16="http://schemas.microsoft.com/office/drawing/2014/main" id="{BCCA66D9-BA95-45EF-8779-5F6ED6433558}"/>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B7BCF666-1BA1-4E6B-89D3-08882F9ABDA1}"/>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 name="TextBox 24">
            <a:extLst>
              <a:ext uri="{FF2B5EF4-FFF2-40B4-BE49-F238E27FC236}">
                <a16:creationId xmlns:a16="http://schemas.microsoft.com/office/drawing/2014/main" id="{DD2F65F4-8783-4A74-97BB-1BC06C13EFA3}"/>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65645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4" name="Google Shape;55;p15">
            <a:extLst>
              <a:ext uri="{FF2B5EF4-FFF2-40B4-BE49-F238E27FC236}">
                <a16:creationId xmlns:a16="http://schemas.microsoft.com/office/drawing/2014/main" id="{DD28B0B6-D20D-403B-840C-B52D6064479E}"/>
              </a:ext>
            </a:extLst>
          </p:cNvPr>
          <p:cNvSpPr txBox="1">
            <a:spLocks noGrp="1"/>
          </p:cNvSpPr>
          <p:nvPr>
            <p:ph type="ctrTitle"/>
          </p:nvPr>
        </p:nvSpPr>
        <p:spPr>
          <a:xfrm>
            <a:off x="2601939" y="391131"/>
            <a:ext cx="3940122"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rgbClr val="4D8CC5"/>
                </a:solidFill>
                <a:latin typeface="Montserrat Bold" pitchFamily="2" charset="0"/>
              </a:rPr>
              <a:t>Importances</a:t>
            </a:r>
            <a:endParaRPr lang="en-ID" sz="3200">
              <a:solidFill>
                <a:srgbClr val="4D8CC5"/>
              </a:solidFill>
              <a:latin typeface="Montserrat Bold" pitchFamily="2" charset="0"/>
            </a:endParaRPr>
          </a:p>
        </p:txBody>
      </p:sp>
      <p:sp>
        <p:nvSpPr>
          <p:cNvPr id="12" name="Rectangle 11">
            <a:extLst>
              <a:ext uri="{FF2B5EF4-FFF2-40B4-BE49-F238E27FC236}">
                <a16:creationId xmlns:a16="http://schemas.microsoft.com/office/drawing/2014/main" id="{E2B3AD07-0D4F-48A0-AF29-0594DFC7C703}"/>
              </a:ext>
            </a:extLst>
          </p:cNvPr>
          <p:cNvSpPr/>
          <p:nvPr/>
        </p:nvSpPr>
        <p:spPr>
          <a:xfrm>
            <a:off x="3366000" y="1160883"/>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Oval 1">
            <a:extLst>
              <a:ext uri="{FF2B5EF4-FFF2-40B4-BE49-F238E27FC236}">
                <a16:creationId xmlns:a16="http://schemas.microsoft.com/office/drawing/2014/main" id="{DE9D15B4-35F7-4E74-8B66-29C6262EE613}"/>
              </a:ext>
            </a:extLst>
          </p:cNvPr>
          <p:cNvSpPr/>
          <p:nvPr/>
        </p:nvSpPr>
        <p:spPr>
          <a:xfrm>
            <a:off x="1299027" y="1579263"/>
            <a:ext cx="1204686" cy="1204686"/>
          </a:xfrm>
          <a:prstGeom prst="ellipse">
            <a:avLst/>
          </a:prstGeom>
          <a:noFill/>
          <a:ln w="63500">
            <a:solidFill>
              <a:srgbClr val="4D8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5DF828E2-5600-47E8-9868-DD65A77A462C}"/>
              </a:ext>
            </a:extLst>
          </p:cNvPr>
          <p:cNvSpPr/>
          <p:nvPr/>
        </p:nvSpPr>
        <p:spPr>
          <a:xfrm>
            <a:off x="3969657" y="1579263"/>
            <a:ext cx="1204686" cy="1204686"/>
          </a:xfrm>
          <a:prstGeom prst="ellipse">
            <a:avLst/>
          </a:prstGeom>
          <a:noFill/>
          <a:ln w="63500">
            <a:solidFill>
              <a:srgbClr val="4D8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A4878008-62C4-448D-A1B4-03DC0DEF2763}"/>
              </a:ext>
            </a:extLst>
          </p:cNvPr>
          <p:cNvSpPr/>
          <p:nvPr/>
        </p:nvSpPr>
        <p:spPr>
          <a:xfrm>
            <a:off x="6640287" y="1579263"/>
            <a:ext cx="1204686" cy="1204686"/>
          </a:xfrm>
          <a:prstGeom prst="ellipse">
            <a:avLst/>
          </a:prstGeom>
          <a:noFill/>
          <a:ln w="63500">
            <a:solidFill>
              <a:srgbClr val="4D8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Google Shape;604;p27">
            <a:extLst>
              <a:ext uri="{FF2B5EF4-FFF2-40B4-BE49-F238E27FC236}">
                <a16:creationId xmlns:a16="http://schemas.microsoft.com/office/drawing/2014/main" id="{38A182F0-4232-44FF-8349-D748EE36C324}"/>
              </a:ext>
            </a:extLst>
          </p:cNvPr>
          <p:cNvSpPr txBox="1"/>
          <p:nvPr/>
        </p:nvSpPr>
        <p:spPr>
          <a:xfrm>
            <a:off x="6300330" y="3081182"/>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Data-Driven Approach</a:t>
            </a:r>
          </a:p>
        </p:txBody>
      </p:sp>
      <p:sp>
        <p:nvSpPr>
          <p:cNvPr id="23" name="Google Shape;604;p27">
            <a:extLst>
              <a:ext uri="{FF2B5EF4-FFF2-40B4-BE49-F238E27FC236}">
                <a16:creationId xmlns:a16="http://schemas.microsoft.com/office/drawing/2014/main" id="{21DC2426-3290-4FE7-A899-8476ED1527C2}"/>
              </a:ext>
            </a:extLst>
          </p:cNvPr>
          <p:cNvSpPr txBox="1"/>
          <p:nvPr/>
        </p:nvSpPr>
        <p:spPr>
          <a:xfrm>
            <a:off x="3629700" y="3081182"/>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Profitability Focus</a:t>
            </a:r>
          </a:p>
        </p:txBody>
      </p:sp>
      <p:sp>
        <p:nvSpPr>
          <p:cNvPr id="27" name="Google Shape;604;p27">
            <a:extLst>
              <a:ext uri="{FF2B5EF4-FFF2-40B4-BE49-F238E27FC236}">
                <a16:creationId xmlns:a16="http://schemas.microsoft.com/office/drawing/2014/main" id="{C9E41F36-F71E-4CAC-B2FD-6E9EDC55ABA3}"/>
              </a:ext>
            </a:extLst>
          </p:cNvPr>
          <p:cNvSpPr txBox="1"/>
          <p:nvPr/>
        </p:nvSpPr>
        <p:spPr>
          <a:xfrm>
            <a:off x="959070" y="3081182"/>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1700">
                <a:solidFill>
                  <a:schemeClr val="accent4"/>
                </a:solidFill>
                <a:latin typeface="Montserrat SemiBold" pitchFamily="2" charset="0"/>
                <a:ea typeface="Fira Sans Extra Condensed Medium"/>
                <a:cs typeface="Fira Sans Extra Condensed Medium"/>
                <a:sym typeface="Fira Sans Extra Condensed Medium"/>
              </a:rPr>
              <a:t>Risk Management</a:t>
            </a:r>
          </a:p>
        </p:txBody>
      </p:sp>
      <p:grpSp>
        <p:nvGrpSpPr>
          <p:cNvPr id="10" name="Group 9">
            <a:extLst>
              <a:ext uri="{FF2B5EF4-FFF2-40B4-BE49-F238E27FC236}">
                <a16:creationId xmlns:a16="http://schemas.microsoft.com/office/drawing/2014/main" id="{A78E62C7-E90C-433E-8C64-76D634A9B521}"/>
              </a:ext>
            </a:extLst>
          </p:cNvPr>
          <p:cNvGrpSpPr/>
          <p:nvPr/>
        </p:nvGrpSpPr>
        <p:grpSpPr>
          <a:xfrm>
            <a:off x="-338400" y="-331200"/>
            <a:ext cx="676800" cy="662400"/>
            <a:chOff x="-324000" y="-345600"/>
            <a:chExt cx="676800" cy="662400"/>
          </a:xfrm>
        </p:grpSpPr>
        <p:sp>
          <p:nvSpPr>
            <p:cNvPr id="11" name="Rectangle 10">
              <a:extLst>
                <a:ext uri="{FF2B5EF4-FFF2-40B4-BE49-F238E27FC236}">
                  <a16:creationId xmlns:a16="http://schemas.microsoft.com/office/drawing/2014/main" id="{4E72E920-EE8B-4037-98BA-96FBCF7E6B72}"/>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A88AA69C-7A64-456C-B40E-A199A3A7657C}"/>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5" name="Group 14">
            <a:extLst>
              <a:ext uri="{FF2B5EF4-FFF2-40B4-BE49-F238E27FC236}">
                <a16:creationId xmlns:a16="http://schemas.microsoft.com/office/drawing/2014/main" id="{AED4A918-8EF1-4294-BC02-A577D90BC412}"/>
              </a:ext>
            </a:extLst>
          </p:cNvPr>
          <p:cNvGrpSpPr/>
          <p:nvPr/>
        </p:nvGrpSpPr>
        <p:grpSpPr>
          <a:xfrm>
            <a:off x="8805600" y="4812300"/>
            <a:ext cx="676800" cy="662400"/>
            <a:chOff x="-324000" y="-345600"/>
            <a:chExt cx="676800" cy="662400"/>
          </a:xfrm>
        </p:grpSpPr>
        <p:sp>
          <p:nvSpPr>
            <p:cNvPr id="16" name="Rectangle 15">
              <a:extLst>
                <a:ext uri="{FF2B5EF4-FFF2-40B4-BE49-F238E27FC236}">
                  <a16:creationId xmlns:a16="http://schemas.microsoft.com/office/drawing/2014/main" id="{3C1B9546-0526-4E19-AAB3-3BD41B12ABB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321596FB-BDEA-42DB-A618-6683980B8B98}"/>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 name="TextBox 17">
            <a:extLst>
              <a:ext uri="{FF2B5EF4-FFF2-40B4-BE49-F238E27FC236}">
                <a16:creationId xmlns:a16="http://schemas.microsoft.com/office/drawing/2014/main" id="{BA36E242-E789-413E-B485-070B9997449C}"/>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19" name="Google Shape;605;p27">
            <a:extLst>
              <a:ext uri="{FF2B5EF4-FFF2-40B4-BE49-F238E27FC236}">
                <a16:creationId xmlns:a16="http://schemas.microsoft.com/office/drawing/2014/main" id="{CA4BA96F-D6D5-4632-BBB6-A3EFDC5892B6}"/>
              </a:ext>
            </a:extLst>
          </p:cNvPr>
          <p:cNvSpPr txBox="1"/>
          <p:nvPr/>
        </p:nvSpPr>
        <p:spPr>
          <a:xfrm>
            <a:off x="645012" y="3465716"/>
            <a:ext cx="2512716" cy="1295330"/>
          </a:xfrm>
          <a:prstGeom prst="rect">
            <a:avLst/>
          </a:prstGeom>
          <a:noFill/>
          <a:ln>
            <a:noFill/>
          </a:ln>
        </p:spPr>
        <p:txBody>
          <a:bodyPr spcFirstLastPara="1" wrap="square" lIns="91425" tIns="91425" rIns="91425" bIns="91425" anchor="ctr" anchorCtr="0">
            <a:noAutofit/>
          </a:bodyPr>
          <a:lstStyle/>
          <a:p>
            <a:pPr algn="ctr"/>
            <a:r>
              <a:rPr lang="en-US" sz="1050">
                <a:solidFill>
                  <a:srgbClr val="434343"/>
                </a:solidFill>
                <a:latin typeface="Roboto"/>
                <a:ea typeface="Roboto"/>
                <a:cs typeface="Roboto"/>
                <a:sym typeface="Roboto"/>
              </a:rPr>
              <a:t>The urgency of addressing these issues cannot be overstated. Failure to do so can result in severe financial losses, a damaged reputation, and ultimately, the inability to compete in a highly competitive industry.</a:t>
            </a:r>
          </a:p>
        </p:txBody>
      </p:sp>
      <p:sp>
        <p:nvSpPr>
          <p:cNvPr id="24" name="Google Shape;605;p27">
            <a:extLst>
              <a:ext uri="{FF2B5EF4-FFF2-40B4-BE49-F238E27FC236}">
                <a16:creationId xmlns:a16="http://schemas.microsoft.com/office/drawing/2014/main" id="{BD4C53BF-F301-465D-B7D1-AD2EB0049BA0}"/>
              </a:ext>
            </a:extLst>
          </p:cNvPr>
          <p:cNvSpPr txBox="1"/>
          <p:nvPr/>
        </p:nvSpPr>
        <p:spPr>
          <a:xfrm>
            <a:off x="3332736" y="3465716"/>
            <a:ext cx="2512716" cy="1295330"/>
          </a:xfrm>
          <a:prstGeom prst="rect">
            <a:avLst/>
          </a:prstGeom>
          <a:noFill/>
          <a:ln>
            <a:noFill/>
          </a:ln>
        </p:spPr>
        <p:txBody>
          <a:bodyPr spcFirstLastPara="1" wrap="square" lIns="91425" tIns="91425" rIns="91425" bIns="91425" anchor="ctr" anchorCtr="0">
            <a:noAutofit/>
          </a:bodyPr>
          <a:lstStyle/>
          <a:p>
            <a:pPr algn="ctr"/>
            <a:r>
              <a:rPr lang="en-US" sz="1050">
                <a:solidFill>
                  <a:srgbClr val="434343"/>
                </a:solidFill>
                <a:latin typeface="Roboto"/>
                <a:ea typeface="Roboto"/>
                <a:cs typeface="Roboto"/>
                <a:sym typeface="Roboto"/>
              </a:rPr>
              <a:t>. The importance of optimizing customer engagement and reducing churn rate is evident. It directly impacts a company's bottom line and its ability to thrive in a rapidly evolving market.</a:t>
            </a:r>
          </a:p>
        </p:txBody>
      </p:sp>
      <p:sp>
        <p:nvSpPr>
          <p:cNvPr id="25" name="Google Shape;605;p27">
            <a:extLst>
              <a:ext uri="{FF2B5EF4-FFF2-40B4-BE49-F238E27FC236}">
                <a16:creationId xmlns:a16="http://schemas.microsoft.com/office/drawing/2014/main" id="{B24B53AA-5E3D-4AC6-9A08-8C6C87A400E8}"/>
              </a:ext>
            </a:extLst>
          </p:cNvPr>
          <p:cNvSpPr txBox="1"/>
          <p:nvPr/>
        </p:nvSpPr>
        <p:spPr>
          <a:xfrm>
            <a:off x="5819064" y="3465716"/>
            <a:ext cx="2856936" cy="1295330"/>
          </a:xfrm>
          <a:prstGeom prst="rect">
            <a:avLst/>
          </a:prstGeom>
          <a:noFill/>
          <a:ln>
            <a:noFill/>
          </a:ln>
        </p:spPr>
        <p:txBody>
          <a:bodyPr spcFirstLastPara="1" wrap="square" lIns="91425" tIns="91425" rIns="91425" bIns="91425" anchor="ctr" anchorCtr="0">
            <a:noAutofit/>
          </a:bodyPr>
          <a:lstStyle/>
          <a:p>
            <a:pPr algn="ctr"/>
            <a:r>
              <a:rPr lang="en-US" sz="1050">
                <a:solidFill>
                  <a:srgbClr val="434343"/>
                </a:solidFill>
                <a:latin typeface="Roboto"/>
                <a:ea typeface="Roboto"/>
                <a:cs typeface="Roboto"/>
                <a:sym typeface="Roboto"/>
              </a:rPr>
              <a:t>In an age of data and analytics, companies have the opportunity to leverage insights from their data to tackle these challenges head-on, ultimately improving customer satisfaction and their own long-term sustainability.</a:t>
            </a:r>
          </a:p>
        </p:txBody>
      </p:sp>
      <p:pic>
        <p:nvPicPr>
          <p:cNvPr id="4" name="Picture 3">
            <a:extLst>
              <a:ext uri="{FF2B5EF4-FFF2-40B4-BE49-F238E27FC236}">
                <a16:creationId xmlns:a16="http://schemas.microsoft.com/office/drawing/2014/main" id="{CBA3A16F-BCFA-48E1-A164-3246054589E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32917" y="1874098"/>
            <a:ext cx="536905" cy="536905"/>
          </a:xfrm>
          <a:prstGeom prst="rect">
            <a:avLst/>
          </a:prstGeom>
        </p:spPr>
      </p:pic>
      <p:pic>
        <p:nvPicPr>
          <p:cNvPr id="6" name="Picture 5">
            <a:extLst>
              <a:ext uri="{FF2B5EF4-FFF2-40B4-BE49-F238E27FC236}">
                <a16:creationId xmlns:a16="http://schemas.microsoft.com/office/drawing/2014/main" id="{BEF7EEFD-C5C8-4336-BCCC-CBE8DE9979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98949" y="1791461"/>
            <a:ext cx="780290" cy="780290"/>
          </a:xfrm>
          <a:prstGeom prst="rect">
            <a:avLst/>
          </a:prstGeom>
        </p:spPr>
      </p:pic>
      <p:pic>
        <p:nvPicPr>
          <p:cNvPr id="8" name="Picture 7">
            <a:extLst>
              <a:ext uri="{FF2B5EF4-FFF2-40B4-BE49-F238E27FC236}">
                <a16:creationId xmlns:a16="http://schemas.microsoft.com/office/drawing/2014/main" id="{360C6EAC-CE12-43CD-83A7-E95C320B09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875108" y="1849746"/>
            <a:ext cx="735044" cy="735044"/>
          </a:xfrm>
          <a:prstGeom prst="rect">
            <a:avLst/>
          </a:prstGeom>
        </p:spPr>
      </p:pic>
    </p:spTree>
    <p:extLst>
      <p:ext uri="{BB962C8B-B14F-4D97-AF65-F5344CB8AC3E}">
        <p14:creationId xmlns:p14="http://schemas.microsoft.com/office/powerpoint/2010/main" val="3401487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Data &amp; Methodology</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3366000" y="1160883"/>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4BE64921-B779-401D-A6F5-95FC5431D6B4}"/>
              </a:ext>
            </a:extLst>
          </p:cNvPr>
          <p:cNvPicPr>
            <a:picLocks noChangeAspect="1"/>
          </p:cNvPicPr>
          <p:nvPr/>
        </p:nvPicPr>
        <p:blipFill>
          <a:blip r:embed="rId2"/>
          <a:stretch>
            <a:fillRect/>
          </a:stretch>
        </p:blipFill>
        <p:spPr>
          <a:xfrm>
            <a:off x="2189319" y="2571750"/>
            <a:ext cx="4765362" cy="2305050"/>
          </a:xfrm>
          <a:prstGeom prst="rect">
            <a:avLst/>
          </a:prstGeom>
        </p:spPr>
      </p:pic>
      <p:sp>
        <p:nvSpPr>
          <p:cNvPr id="7" name="TextBox 6">
            <a:extLst>
              <a:ext uri="{FF2B5EF4-FFF2-40B4-BE49-F238E27FC236}">
                <a16:creationId xmlns:a16="http://schemas.microsoft.com/office/drawing/2014/main" id="{42E62DB9-A6F2-4E86-9AD9-E93EAFD70D91}"/>
              </a:ext>
            </a:extLst>
          </p:cNvPr>
          <p:cNvSpPr txBox="1"/>
          <p:nvPr/>
        </p:nvSpPr>
        <p:spPr>
          <a:xfrm>
            <a:off x="2145775" y="1674757"/>
            <a:ext cx="4808905" cy="769441"/>
          </a:xfrm>
          <a:prstGeom prst="rect">
            <a:avLst/>
          </a:prstGeom>
          <a:noFill/>
        </p:spPr>
        <p:txBody>
          <a:bodyPr wrap="square" rtlCol="0">
            <a:spAutoFit/>
          </a:bodyPr>
          <a:lstStyle/>
          <a:p>
            <a:r>
              <a:rPr lang="en-US" sz="1100" b="0" i="0">
                <a:solidFill>
                  <a:srgbClr val="3C4043"/>
                </a:solidFill>
                <a:effectLst/>
                <a:latin typeface="Montserrat" pitchFamily="2" charset="0"/>
              </a:rPr>
              <a:t>The dataset shows the usage of telecommunication services in Q3 of a particular year adapted from a </a:t>
            </a:r>
            <a:r>
              <a:rPr lang="en-US" sz="1100" b="0" i="0" u="none" strike="noStrike">
                <a:solidFill>
                  <a:srgbClr val="202124"/>
                </a:solidFill>
                <a:effectLst/>
                <a:latin typeface="Montserrat" pitchFamily="2" charset="0"/>
                <a:hlinkClick r:id="rId3"/>
              </a:rPr>
              <a:t>Kaggle public dataset</a:t>
            </a:r>
            <a:r>
              <a:rPr lang="en-US" sz="1100" b="0" i="0">
                <a:solidFill>
                  <a:srgbClr val="3C4043"/>
                </a:solidFill>
                <a:effectLst/>
                <a:latin typeface="Montserrat" pitchFamily="2" charset="0"/>
              </a:rPr>
              <a:t> with several modifications. There are several columns provided in the dataset:</a:t>
            </a:r>
            <a:endParaRPr lang="en-ID" sz="1100">
              <a:latin typeface="Montserrat" pitchFamily="2" charset="0"/>
            </a:endParaRPr>
          </a:p>
        </p:txBody>
      </p:sp>
      <p:grpSp>
        <p:nvGrpSpPr>
          <p:cNvPr id="8" name="Group 7">
            <a:extLst>
              <a:ext uri="{FF2B5EF4-FFF2-40B4-BE49-F238E27FC236}">
                <a16:creationId xmlns:a16="http://schemas.microsoft.com/office/drawing/2014/main" id="{3C261FBD-0075-4F63-85C2-D764E618E1E2}"/>
              </a:ext>
            </a:extLst>
          </p:cNvPr>
          <p:cNvGrpSpPr/>
          <p:nvPr/>
        </p:nvGrpSpPr>
        <p:grpSpPr>
          <a:xfrm>
            <a:off x="-338400" y="-331200"/>
            <a:ext cx="676800" cy="662400"/>
            <a:chOff x="-324000" y="-345600"/>
            <a:chExt cx="676800" cy="662400"/>
          </a:xfrm>
        </p:grpSpPr>
        <p:sp>
          <p:nvSpPr>
            <p:cNvPr id="9" name="Rectangle 8">
              <a:extLst>
                <a:ext uri="{FF2B5EF4-FFF2-40B4-BE49-F238E27FC236}">
                  <a16:creationId xmlns:a16="http://schemas.microsoft.com/office/drawing/2014/main" id="{A722DEE7-60A6-45C3-ADCD-5C14FFF7ECDC}"/>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2E4CD44D-FECC-4707-BAA6-9916BBB9BAC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1" name="Group 10">
            <a:extLst>
              <a:ext uri="{FF2B5EF4-FFF2-40B4-BE49-F238E27FC236}">
                <a16:creationId xmlns:a16="http://schemas.microsoft.com/office/drawing/2014/main" id="{AAA642F0-810E-434E-9065-4617691FE790}"/>
              </a:ext>
            </a:extLst>
          </p:cNvPr>
          <p:cNvGrpSpPr/>
          <p:nvPr/>
        </p:nvGrpSpPr>
        <p:grpSpPr>
          <a:xfrm>
            <a:off x="8805600" y="4812300"/>
            <a:ext cx="676800" cy="662400"/>
            <a:chOff x="-324000" y="-345600"/>
            <a:chExt cx="676800" cy="662400"/>
          </a:xfrm>
        </p:grpSpPr>
        <p:sp>
          <p:nvSpPr>
            <p:cNvPr id="12" name="Rectangle 11">
              <a:extLst>
                <a:ext uri="{FF2B5EF4-FFF2-40B4-BE49-F238E27FC236}">
                  <a16:creationId xmlns:a16="http://schemas.microsoft.com/office/drawing/2014/main" id="{572E1521-BF50-41AE-9330-01ECF93774FD}"/>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F81B44B9-BEE0-4836-A541-39059C3FC0E6}"/>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3E5E4CD6-1BDC-4EE2-B7CB-468E886B275D}"/>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19014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1611086" y="391131"/>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200">
                <a:solidFill>
                  <a:srgbClr val="4D8CC5"/>
                </a:solidFill>
                <a:latin typeface="Montserrat Bold" pitchFamily="2" charset="0"/>
              </a:rPr>
              <a:t>Data &amp; Methodology</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3366000" y="1160883"/>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F05611FB-8063-4C6A-BBCB-FBCFE56411EC}"/>
              </a:ext>
            </a:extLst>
          </p:cNvPr>
          <p:cNvSpPr/>
          <p:nvPr/>
        </p:nvSpPr>
        <p:spPr>
          <a:xfrm>
            <a:off x="783771" y="1835461"/>
            <a:ext cx="2300514" cy="544286"/>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A7901060-B806-4B4E-94FD-0F04AB1C354B}"/>
              </a:ext>
            </a:extLst>
          </p:cNvPr>
          <p:cNvSpPr/>
          <p:nvPr/>
        </p:nvSpPr>
        <p:spPr>
          <a:xfrm>
            <a:off x="3425371" y="1835461"/>
            <a:ext cx="2300514" cy="544286"/>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000FC22D-09B2-47D3-9410-F89BC0283A1A}"/>
              </a:ext>
            </a:extLst>
          </p:cNvPr>
          <p:cNvSpPr/>
          <p:nvPr/>
        </p:nvSpPr>
        <p:spPr>
          <a:xfrm>
            <a:off x="6066971" y="1835461"/>
            <a:ext cx="2300514" cy="544286"/>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61542C74-2AEC-4682-9BA5-906D2A2DE53E}"/>
              </a:ext>
            </a:extLst>
          </p:cNvPr>
          <p:cNvSpPr/>
          <p:nvPr/>
        </p:nvSpPr>
        <p:spPr>
          <a:xfrm>
            <a:off x="4717143" y="3314174"/>
            <a:ext cx="2300514" cy="544286"/>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D11D2219-6CD6-4B16-ABF9-6B5C632DA739}"/>
              </a:ext>
            </a:extLst>
          </p:cNvPr>
          <p:cNvSpPr/>
          <p:nvPr/>
        </p:nvSpPr>
        <p:spPr>
          <a:xfrm>
            <a:off x="2068286" y="3314174"/>
            <a:ext cx="2300514" cy="544286"/>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Google Shape;604;p27">
            <a:extLst>
              <a:ext uri="{FF2B5EF4-FFF2-40B4-BE49-F238E27FC236}">
                <a16:creationId xmlns:a16="http://schemas.microsoft.com/office/drawing/2014/main" id="{C20EB583-11A9-4725-BDDA-B02077F96FA3}"/>
              </a:ext>
            </a:extLst>
          </p:cNvPr>
          <p:cNvSpPr txBox="1"/>
          <p:nvPr/>
        </p:nvSpPr>
        <p:spPr>
          <a:xfrm>
            <a:off x="991728" y="1976354"/>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a:solidFill>
                  <a:schemeClr val="bg1"/>
                </a:solidFill>
                <a:latin typeface="Montserrat SemiBold" pitchFamily="2" charset="0"/>
                <a:ea typeface="Fira Sans Extra Condensed Medium"/>
                <a:cs typeface="Fira Sans Extra Condensed Medium"/>
                <a:sym typeface="Fira Sans Extra Condensed Medium"/>
              </a:rPr>
              <a:t>Exploratory Data Analysis</a:t>
            </a:r>
          </a:p>
        </p:txBody>
      </p:sp>
      <p:sp>
        <p:nvSpPr>
          <p:cNvPr id="19" name="Google Shape;604;p27">
            <a:extLst>
              <a:ext uri="{FF2B5EF4-FFF2-40B4-BE49-F238E27FC236}">
                <a16:creationId xmlns:a16="http://schemas.microsoft.com/office/drawing/2014/main" id="{43C93DC8-9C7C-48C9-8FA1-9677D4E85B7C}"/>
              </a:ext>
            </a:extLst>
          </p:cNvPr>
          <p:cNvSpPr txBox="1"/>
          <p:nvPr/>
        </p:nvSpPr>
        <p:spPr>
          <a:xfrm>
            <a:off x="3633328" y="1976354"/>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a:solidFill>
                  <a:schemeClr val="bg1"/>
                </a:solidFill>
                <a:latin typeface="Montserrat SemiBold" pitchFamily="2" charset="0"/>
                <a:ea typeface="Fira Sans Extra Condensed Medium"/>
                <a:cs typeface="Fira Sans Extra Condensed Medium"/>
                <a:sym typeface="Fira Sans Extra Condensed Medium"/>
              </a:rPr>
              <a:t>Feature Selection</a:t>
            </a:r>
          </a:p>
        </p:txBody>
      </p:sp>
      <p:sp>
        <p:nvSpPr>
          <p:cNvPr id="20" name="Google Shape;604;p27">
            <a:extLst>
              <a:ext uri="{FF2B5EF4-FFF2-40B4-BE49-F238E27FC236}">
                <a16:creationId xmlns:a16="http://schemas.microsoft.com/office/drawing/2014/main" id="{22184F5C-CEA2-4BFA-8B35-1DBAB8BDFB1B}"/>
              </a:ext>
            </a:extLst>
          </p:cNvPr>
          <p:cNvSpPr txBox="1"/>
          <p:nvPr/>
        </p:nvSpPr>
        <p:spPr>
          <a:xfrm>
            <a:off x="6274928" y="1976354"/>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a:solidFill>
                  <a:schemeClr val="bg1"/>
                </a:solidFill>
                <a:latin typeface="Montserrat SemiBold" pitchFamily="2" charset="0"/>
                <a:ea typeface="Fira Sans Extra Condensed Medium"/>
                <a:cs typeface="Fira Sans Extra Condensed Medium"/>
                <a:sym typeface="Fira Sans Extra Condensed Medium"/>
              </a:rPr>
              <a:t>XGBoost Modeling</a:t>
            </a:r>
          </a:p>
        </p:txBody>
      </p:sp>
      <p:sp>
        <p:nvSpPr>
          <p:cNvPr id="21" name="Google Shape;604;p27">
            <a:extLst>
              <a:ext uri="{FF2B5EF4-FFF2-40B4-BE49-F238E27FC236}">
                <a16:creationId xmlns:a16="http://schemas.microsoft.com/office/drawing/2014/main" id="{2F156A10-96CF-4A87-B4A3-1FDF8FCD0252}"/>
              </a:ext>
            </a:extLst>
          </p:cNvPr>
          <p:cNvSpPr txBox="1"/>
          <p:nvPr/>
        </p:nvSpPr>
        <p:spPr>
          <a:xfrm>
            <a:off x="4925100" y="3455067"/>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a:solidFill>
                  <a:schemeClr val="bg1"/>
                </a:solidFill>
                <a:latin typeface="Montserrat SemiBold" pitchFamily="2" charset="0"/>
                <a:ea typeface="Fira Sans Extra Condensed Medium"/>
                <a:cs typeface="Fira Sans Extra Condensed Medium"/>
                <a:sym typeface="Fira Sans Extra Condensed Medium"/>
              </a:rPr>
              <a:t>Evaluation &amp; Interpretation</a:t>
            </a:r>
          </a:p>
        </p:txBody>
      </p:sp>
      <p:sp>
        <p:nvSpPr>
          <p:cNvPr id="22" name="Google Shape;604;p27">
            <a:extLst>
              <a:ext uri="{FF2B5EF4-FFF2-40B4-BE49-F238E27FC236}">
                <a16:creationId xmlns:a16="http://schemas.microsoft.com/office/drawing/2014/main" id="{577D1F70-4EDD-4F68-B511-75ABAA1E8018}"/>
              </a:ext>
            </a:extLst>
          </p:cNvPr>
          <p:cNvSpPr txBox="1"/>
          <p:nvPr/>
        </p:nvSpPr>
        <p:spPr>
          <a:xfrm>
            <a:off x="2276243" y="3455067"/>
            <a:ext cx="1884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a:solidFill>
                  <a:schemeClr val="bg1"/>
                </a:solidFill>
                <a:latin typeface="Montserrat SemiBold" pitchFamily="2" charset="0"/>
                <a:ea typeface="Fira Sans Extra Condensed Medium"/>
                <a:cs typeface="Fira Sans Extra Condensed Medium"/>
                <a:sym typeface="Fira Sans Extra Condensed Medium"/>
              </a:rPr>
              <a:t>Recommendation</a:t>
            </a:r>
          </a:p>
        </p:txBody>
      </p:sp>
      <p:cxnSp>
        <p:nvCxnSpPr>
          <p:cNvPr id="24" name="Straight Arrow Connector 23">
            <a:extLst>
              <a:ext uri="{FF2B5EF4-FFF2-40B4-BE49-F238E27FC236}">
                <a16:creationId xmlns:a16="http://schemas.microsoft.com/office/drawing/2014/main" id="{F18D7D3D-A390-40D5-93C0-6BD56F38ED02}"/>
              </a:ext>
            </a:extLst>
          </p:cNvPr>
          <p:cNvCxnSpPr>
            <a:stCxn id="5" idx="3"/>
            <a:endCxn id="14" idx="1"/>
          </p:cNvCxnSpPr>
          <p:nvPr/>
        </p:nvCxnSpPr>
        <p:spPr>
          <a:xfrm>
            <a:off x="3084285" y="2107604"/>
            <a:ext cx="341086" cy="0"/>
          </a:xfrm>
          <a:prstGeom prst="straightConnector1">
            <a:avLst/>
          </a:prstGeom>
          <a:ln>
            <a:solidFill>
              <a:srgbClr val="4D8CC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608469-1A0F-4093-AF86-1D7A0FF2AA0B}"/>
              </a:ext>
            </a:extLst>
          </p:cNvPr>
          <p:cNvCxnSpPr>
            <a:stCxn id="14" idx="3"/>
            <a:endCxn id="15" idx="1"/>
          </p:cNvCxnSpPr>
          <p:nvPr/>
        </p:nvCxnSpPr>
        <p:spPr>
          <a:xfrm>
            <a:off x="5725885" y="2107604"/>
            <a:ext cx="341086" cy="0"/>
          </a:xfrm>
          <a:prstGeom prst="straightConnector1">
            <a:avLst/>
          </a:prstGeom>
          <a:ln>
            <a:solidFill>
              <a:srgbClr val="4D8CC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774146A-C576-4816-9440-28D81CFD0CDF}"/>
              </a:ext>
            </a:extLst>
          </p:cNvPr>
          <p:cNvCxnSpPr>
            <a:stCxn id="15" idx="3"/>
            <a:endCxn id="16" idx="3"/>
          </p:cNvCxnSpPr>
          <p:nvPr/>
        </p:nvCxnSpPr>
        <p:spPr>
          <a:xfrm flipH="1">
            <a:off x="7017657" y="2107604"/>
            <a:ext cx="1349828" cy="1478713"/>
          </a:xfrm>
          <a:prstGeom prst="bentConnector3">
            <a:avLst>
              <a:gd name="adj1" fmla="val -16935"/>
            </a:avLst>
          </a:prstGeom>
          <a:ln>
            <a:solidFill>
              <a:srgbClr val="4D8CC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06FBFD2-CDD4-44E9-821B-112006F7E8AD}"/>
              </a:ext>
            </a:extLst>
          </p:cNvPr>
          <p:cNvCxnSpPr>
            <a:stCxn id="16" idx="1"/>
            <a:endCxn id="17" idx="3"/>
          </p:cNvCxnSpPr>
          <p:nvPr/>
        </p:nvCxnSpPr>
        <p:spPr>
          <a:xfrm flipH="1">
            <a:off x="4368800" y="3586317"/>
            <a:ext cx="348343" cy="0"/>
          </a:xfrm>
          <a:prstGeom prst="straightConnector1">
            <a:avLst/>
          </a:prstGeom>
          <a:ln>
            <a:solidFill>
              <a:srgbClr val="4D8CC5"/>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605;p27">
            <a:extLst>
              <a:ext uri="{FF2B5EF4-FFF2-40B4-BE49-F238E27FC236}">
                <a16:creationId xmlns:a16="http://schemas.microsoft.com/office/drawing/2014/main" id="{382B8254-E167-4441-A765-6164C86CBC9A}"/>
              </a:ext>
            </a:extLst>
          </p:cNvPr>
          <p:cNvSpPr txBox="1"/>
          <p:nvPr/>
        </p:nvSpPr>
        <p:spPr>
          <a:xfrm>
            <a:off x="783771" y="2330490"/>
            <a:ext cx="2300513"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Conducted EDA to gain insights into the dataset's characteristics and relationships.</a:t>
            </a:r>
          </a:p>
        </p:txBody>
      </p:sp>
      <p:sp>
        <p:nvSpPr>
          <p:cNvPr id="32" name="Google Shape;605;p27">
            <a:extLst>
              <a:ext uri="{FF2B5EF4-FFF2-40B4-BE49-F238E27FC236}">
                <a16:creationId xmlns:a16="http://schemas.microsoft.com/office/drawing/2014/main" id="{B0631269-F7EB-4F40-969C-D398128810CC}"/>
              </a:ext>
            </a:extLst>
          </p:cNvPr>
          <p:cNvSpPr txBox="1"/>
          <p:nvPr/>
        </p:nvSpPr>
        <p:spPr>
          <a:xfrm>
            <a:off x="3425370" y="2330490"/>
            <a:ext cx="2300513"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Determine which features would be most relevant for our analysis.</a:t>
            </a:r>
          </a:p>
        </p:txBody>
      </p:sp>
      <p:sp>
        <p:nvSpPr>
          <p:cNvPr id="33" name="Google Shape;605;p27">
            <a:extLst>
              <a:ext uri="{FF2B5EF4-FFF2-40B4-BE49-F238E27FC236}">
                <a16:creationId xmlns:a16="http://schemas.microsoft.com/office/drawing/2014/main" id="{8E835B86-B689-4420-9F45-A9E5299A7706}"/>
              </a:ext>
            </a:extLst>
          </p:cNvPr>
          <p:cNvSpPr txBox="1"/>
          <p:nvPr/>
        </p:nvSpPr>
        <p:spPr>
          <a:xfrm>
            <a:off x="5994398" y="2423777"/>
            <a:ext cx="2445660"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Implemented XGBoost, a powerful ensemble learning technique, to predict and analyze customer behavior, encompassing factors like churn rate and customer spending. </a:t>
            </a:r>
          </a:p>
        </p:txBody>
      </p:sp>
      <p:sp>
        <p:nvSpPr>
          <p:cNvPr id="34" name="Google Shape;605;p27">
            <a:extLst>
              <a:ext uri="{FF2B5EF4-FFF2-40B4-BE49-F238E27FC236}">
                <a16:creationId xmlns:a16="http://schemas.microsoft.com/office/drawing/2014/main" id="{73AC1BA7-F789-4271-A4D0-F81448028D72}"/>
              </a:ext>
            </a:extLst>
          </p:cNvPr>
          <p:cNvSpPr txBox="1"/>
          <p:nvPr/>
        </p:nvSpPr>
        <p:spPr>
          <a:xfrm>
            <a:off x="4717143" y="3851873"/>
            <a:ext cx="2300513"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Evaluated the model's performance and interpreted the results to extract valuable insights.</a:t>
            </a:r>
          </a:p>
        </p:txBody>
      </p:sp>
      <p:sp>
        <p:nvSpPr>
          <p:cNvPr id="35" name="Google Shape;605;p27">
            <a:extLst>
              <a:ext uri="{FF2B5EF4-FFF2-40B4-BE49-F238E27FC236}">
                <a16:creationId xmlns:a16="http://schemas.microsoft.com/office/drawing/2014/main" id="{AD25336B-B4EC-459B-8546-65DB96CDBA9B}"/>
              </a:ext>
            </a:extLst>
          </p:cNvPr>
          <p:cNvSpPr txBox="1"/>
          <p:nvPr/>
        </p:nvSpPr>
        <p:spPr>
          <a:xfrm>
            <a:off x="2055085" y="3851873"/>
            <a:ext cx="2300513" cy="7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Based on our findings, we made data-driven recommendations for the telecommunication company.</a:t>
            </a:r>
          </a:p>
        </p:txBody>
      </p:sp>
      <p:grpSp>
        <p:nvGrpSpPr>
          <p:cNvPr id="23" name="Group 22">
            <a:extLst>
              <a:ext uri="{FF2B5EF4-FFF2-40B4-BE49-F238E27FC236}">
                <a16:creationId xmlns:a16="http://schemas.microsoft.com/office/drawing/2014/main" id="{EE1C5BFC-57A2-46DF-845F-6687B2E3BB61}"/>
              </a:ext>
            </a:extLst>
          </p:cNvPr>
          <p:cNvGrpSpPr/>
          <p:nvPr/>
        </p:nvGrpSpPr>
        <p:grpSpPr>
          <a:xfrm>
            <a:off x="-338400" y="-331200"/>
            <a:ext cx="676800" cy="662400"/>
            <a:chOff x="-324000" y="-345600"/>
            <a:chExt cx="676800" cy="662400"/>
          </a:xfrm>
        </p:grpSpPr>
        <p:sp>
          <p:nvSpPr>
            <p:cNvPr id="25" name="Rectangle 24">
              <a:extLst>
                <a:ext uri="{FF2B5EF4-FFF2-40B4-BE49-F238E27FC236}">
                  <a16:creationId xmlns:a16="http://schemas.microsoft.com/office/drawing/2014/main" id="{C87C8BC5-5ABC-4A68-8DD1-4B253B85873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A2CFF9B6-8476-4FCE-8671-B482F92CA43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62D613E2-AC5E-410C-AF0A-BF266EE88F12}"/>
              </a:ext>
            </a:extLst>
          </p:cNvPr>
          <p:cNvGrpSpPr/>
          <p:nvPr/>
        </p:nvGrpSpPr>
        <p:grpSpPr>
          <a:xfrm>
            <a:off x="8805600" y="4812300"/>
            <a:ext cx="676800" cy="662400"/>
            <a:chOff x="-324000" y="-345600"/>
            <a:chExt cx="676800" cy="662400"/>
          </a:xfrm>
        </p:grpSpPr>
        <p:sp>
          <p:nvSpPr>
            <p:cNvPr id="36" name="Rectangle 35">
              <a:extLst>
                <a:ext uri="{FF2B5EF4-FFF2-40B4-BE49-F238E27FC236}">
                  <a16:creationId xmlns:a16="http://schemas.microsoft.com/office/drawing/2014/main" id="{0DACF8D7-BBC8-4A66-A881-A6200ECAEF3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6E2B0FDF-244B-43BD-AAE7-CCCA8711316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8" name="TextBox 37">
            <a:extLst>
              <a:ext uri="{FF2B5EF4-FFF2-40B4-BE49-F238E27FC236}">
                <a16:creationId xmlns:a16="http://schemas.microsoft.com/office/drawing/2014/main" id="{18F8E474-9084-49E1-8067-1F990D58163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Tree>
    <p:extLst>
      <p:ext uri="{BB962C8B-B14F-4D97-AF65-F5344CB8AC3E}">
        <p14:creationId xmlns:p14="http://schemas.microsoft.com/office/powerpoint/2010/main" val="189367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661254" y="485039"/>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3200">
                <a:solidFill>
                  <a:srgbClr val="4D8CC5"/>
                </a:solidFill>
                <a:latin typeface="Montserrat Bold" pitchFamily="2" charset="0"/>
              </a:rPr>
              <a:t>Data Exploratory</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783771" y="1250564"/>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 name="Group 22">
            <a:extLst>
              <a:ext uri="{FF2B5EF4-FFF2-40B4-BE49-F238E27FC236}">
                <a16:creationId xmlns:a16="http://schemas.microsoft.com/office/drawing/2014/main" id="{EE1C5BFC-57A2-46DF-845F-6687B2E3BB61}"/>
              </a:ext>
            </a:extLst>
          </p:cNvPr>
          <p:cNvGrpSpPr/>
          <p:nvPr/>
        </p:nvGrpSpPr>
        <p:grpSpPr>
          <a:xfrm>
            <a:off x="-338400" y="-331200"/>
            <a:ext cx="676800" cy="662400"/>
            <a:chOff x="-324000" y="-345600"/>
            <a:chExt cx="676800" cy="662400"/>
          </a:xfrm>
        </p:grpSpPr>
        <p:sp>
          <p:nvSpPr>
            <p:cNvPr id="25" name="Rectangle 24">
              <a:extLst>
                <a:ext uri="{FF2B5EF4-FFF2-40B4-BE49-F238E27FC236}">
                  <a16:creationId xmlns:a16="http://schemas.microsoft.com/office/drawing/2014/main" id="{C87C8BC5-5ABC-4A68-8DD1-4B253B85873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A2CFF9B6-8476-4FCE-8671-B482F92CA43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62D613E2-AC5E-410C-AF0A-BF266EE88F12}"/>
              </a:ext>
            </a:extLst>
          </p:cNvPr>
          <p:cNvGrpSpPr/>
          <p:nvPr/>
        </p:nvGrpSpPr>
        <p:grpSpPr>
          <a:xfrm>
            <a:off x="8805600" y="4812300"/>
            <a:ext cx="676800" cy="662400"/>
            <a:chOff x="-324000" y="-345600"/>
            <a:chExt cx="676800" cy="662400"/>
          </a:xfrm>
        </p:grpSpPr>
        <p:sp>
          <p:nvSpPr>
            <p:cNvPr id="36" name="Rectangle 35">
              <a:extLst>
                <a:ext uri="{FF2B5EF4-FFF2-40B4-BE49-F238E27FC236}">
                  <a16:creationId xmlns:a16="http://schemas.microsoft.com/office/drawing/2014/main" id="{0DACF8D7-BBC8-4A66-A881-A6200ECAEF3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6E2B0FDF-244B-43BD-AAE7-CCCA8711316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8" name="TextBox 37">
            <a:extLst>
              <a:ext uri="{FF2B5EF4-FFF2-40B4-BE49-F238E27FC236}">
                <a16:creationId xmlns:a16="http://schemas.microsoft.com/office/drawing/2014/main" id="{18F8E474-9084-49E1-8067-1F990D58163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39" name="Google Shape;55;p15">
            <a:extLst>
              <a:ext uri="{FF2B5EF4-FFF2-40B4-BE49-F238E27FC236}">
                <a16:creationId xmlns:a16="http://schemas.microsoft.com/office/drawing/2014/main" id="{1BCB6C4E-12D6-47F6-8D67-07B638150D3C}"/>
              </a:ext>
            </a:extLst>
          </p:cNvPr>
          <p:cNvSpPr txBox="1">
            <a:spLocks/>
          </p:cNvSpPr>
          <p:nvPr/>
        </p:nvSpPr>
        <p:spPr>
          <a:xfrm>
            <a:off x="661254" y="12427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1800">
                <a:solidFill>
                  <a:srgbClr val="4D8CC5"/>
                </a:solidFill>
                <a:latin typeface="Montserrat Bold" pitchFamily="2" charset="0"/>
              </a:rPr>
              <a:t>Data &amp; Methodology :</a:t>
            </a:r>
            <a:endParaRPr lang="en-ID" sz="1800">
              <a:solidFill>
                <a:srgbClr val="4D8CC5"/>
              </a:solidFill>
              <a:latin typeface="Montserrat Bold" pitchFamily="2" charset="0"/>
            </a:endParaRPr>
          </a:p>
        </p:txBody>
      </p:sp>
      <p:sp>
        <p:nvSpPr>
          <p:cNvPr id="42" name="Google Shape;604;p27">
            <a:extLst>
              <a:ext uri="{FF2B5EF4-FFF2-40B4-BE49-F238E27FC236}">
                <a16:creationId xmlns:a16="http://schemas.microsoft.com/office/drawing/2014/main" id="{B7219E44-B65D-4B01-9EE3-78D08C09893E}"/>
              </a:ext>
            </a:extLst>
          </p:cNvPr>
          <p:cNvSpPr txBox="1"/>
          <p:nvPr/>
        </p:nvSpPr>
        <p:spPr>
          <a:xfrm>
            <a:off x="1080950" y="1750006"/>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Checking Missing Values</a:t>
            </a:r>
          </a:p>
          <a:p>
            <a:pPr marL="0" lvl="0" indent="0" algn="r" rtl="0">
              <a:spcBef>
                <a:spcPts val="0"/>
              </a:spcBef>
              <a:spcAft>
                <a:spcPts val="0"/>
              </a:spcAft>
              <a:buNone/>
            </a:pPr>
            <a:endParaRPr lang="en-ID" sz="16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43" name="Google Shape;605;p27">
            <a:extLst>
              <a:ext uri="{FF2B5EF4-FFF2-40B4-BE49-F238E27FC236}">
                <a16:creationId xmlns:a16="http://schemas.microsoft.com/office/drawing/2014/main" id="{CECB28C7-CD90-4444-B274-B35448369F2A}"/>
              </a:ext>
            </a:extLst>
          </p:cNvPr>
          <p:cNvSpPr txBox="1"/>
          <p:nvPr/>
        </p:nvSpPr>
        <p:spPr>
          <a:xfrm>
            <a:off x="4122420" y="1728572"/>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Examine the dataset to identify any missing values in columns. </a:t>
            </a:r>
          </a:p>
        </p:txBody>
      </p:sp>
      <p:sp>
        <p:nvSpPr>
          <p:cNvPr id="44" name="Google Shape;604;p27">
            <a:extLst>
              <a:ext uri="{FF2B5EF4-FFF2-40B4-BE49-F238E27FC236}">
                <a16:creationId xmlns:a16="http://schemas.microsoft.com/office/drawing/2014/main" id="{8F9A18DC-2579-4217-80AB-DA7D3847E3BF}"/>
              </a:ext>
            </a:extLst>
          </p:cNvPr>
          <p:cNvSpPr txBox="1"/>
          <p:nvPr/>
        </p:nvSpPr>
        <p:spPr>
          <a:xfrm>
            <a:off x="1080950" y="2120535"/>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Checking Duplicates</a:t>
            </a:r>
          </a:p>
        </p:txBody>
      </p:sp>
      <p:sp>
        <p:nvSpPr>
          <p:cNvPr id="45" name="Google Shape;605;p27">
            <a:extLst>
              <a:ext uri="{FF2B5EF4-FFF2-40B4-BE49-F238E27FC236}">
                <a16:creationId xmlns:a16="http://schemas.microsoft.com/office/drawing/2014/main" id="{0B3E961D-AC3E-4158-B59E-297D814BF428}"/>
              </a:ext>
            </a:extLst>
          </p:cNvPr>
          <p:cNvSpPr txBox="1"/>
          <p:nvPr/>
        </p:nvSpPr>
        <p:spPr>
          <a:xfrm>
            <a:off x="4122420" y="2099101"/>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Inspect the dataset for duplicate rows and take appropriate action, such as removing duplicates, to maintain data integrity</a:t>
            </a:r>
          </a:p>
        </p:txBody>
      </p:sp>
      <p:sp>
        <p:nvSpPr>
          <p:cNvPr id="46" name="Google Shape;604;p27">
            <a:extLst>
              <a:ext uri="{FF2B5EF4-FFF2-40B4-BE49-F238E27FC236}">
                <a16:creationId xmlns:a16="http://schemas.microsoft.com/office/drawing/2014/main" id="{D2BF931B-E4F8-4581-9BD7-1CDAED4E45D2}"/>
              </a:ext>
            </a:extLst>
          </p:cNvPr>
          <p:cNvSpPr txBox="1"/>
          <p:nvPr/>
        </p:nvSpPr>
        <p:spPr>
          <a:xfrm>
            <a:off x="1080950" y="2532240"/>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Checking Outliers</a:t>
            </a:r>
          </a:p>
        </p:txBody>
      </p:sp>
      <p:sp>
        <p:nvSpPr>
          <p:cNvPr id="47" name="Google Shape;605;p27">
            <a:extLst>
              <a:ext uri="{FF2B5EF4-FFF2-40B4-BE49-F238E27FC236}">
                <a16:creationId xmlns:a16="http://schemas.microsoft.com/office/drawing/2014/main" id="{68EE19F7-F7BE-4746-B42D-A2B812145F0D}"/>
              </a:ext>
            </a:extLst>
          </p:cNvPr>
          <p:cNvSpPr txBox="1"/>
          <p:nvPr/>
        </p:nvSpPr>
        <p:spPr>
          <a:xfrm>
            <a:off x="4122420" y="2510806"/>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Analyze the dataset for the presence of outliers in numerical variables. Determine whether to address outliers through transformations, imputation, or removal, depending on the nature of the data.</a:t>
            </a:r>
          </a:p>
        </p:txBody>
      </p:sp>
      <p:sp>
        <p:nvSpPr>
          <p:cNvPr id="48" name="Google Shape;604;p27">
            <a:extLst>
              <a:ext uri="{FF2B5EF4-FFF2-40B4-BE49-F238E27FC236}">
                <a16:creationId xmlns:a16="http://schemas.microsoft.com/office/drawing/2014/main" id="{C4E45E39-6B97-46A3-A0D8-B341B5F79D5B}"/>
              </a:ext>
            </a:extLst>
          </p:cNvPr>
          <p:cNvSpPr txBox="1"/>
          <p:nvPr/>
        </p:nvSpPr>
        <p:spPr>
          <a:xfrm>
            <a:off x="1080950" y="3314474"/>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a:solidFill>
                  <a:schemeClr val="accent4"/>
                </a:solidFill>
                <a:latin typeface="Montserrat SemiBold" pitchFamily="2" charset="0"/>
                <a:ea typeface="Fira Sans Extra Condensed Medium"/>
                <a:cs typeface="Fira Sans Extra Condensed Medium"/>
                <a:sym typeface="Fira Sans Extra Condensed Medium"/>
              </a:rPr>
              <a:t>Changing Categorical Variables to Numeric</a:t>
            </a:r>
            <a:endParaRPr lang="en-ID" sz="16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49" name="Google Shape;605;p27">
            <a:extLst>
              <a:ext uri="{FF2B5EF4-FFF2-40B4-BE49-F238E27FC236}">
                <a16:creationId xmlns:a16="http://schemas.microsoft.com/office/drawing/2014/main" id="{077B758D-5D64-4BD3-9667-7B430AAA96D4}"/>
              </a:ext>
            </a:extLst>
          </p:cNvPr>
          <p:cNvSpPr txBox="1"/>
          <p:nvPr/>
        </p:nvSpPr>
        <p:spPr>
          <a:xfrm>
            <a:off x="4122420" y="3293039"/>
            <a:ext cx="4033352" cy="1513005"/>
          </a:xfrm>
          <a:prstGeom prst="rect">
            <a:avLst/>
          </a:prstGeom>
          <a:noFill/>
          <a:ln>
            <a:noFill/>
          </a:ln>
        </p:spPr>
        <p:txBody>
          <a:bodyPr spcFirstLastPara="1" wrap="square" lIns="91425" tIns="91425" rIns="91425" bIns="91425" numCol="1" anchor="t" anchorCtr="0">
            <a:noAutofit/>
          </a:bodyPr>
          <a:lstStyle/>
          <a:p>
            <a:pPr lvl="0" rtl="0">
              <a:spcBef>
                <a:spcPts val="0"/>
              </a:spcBef>
              <a:spcAft>
                <a:spcPts val="0"/>
              </a:spcAft>
            </a:pPr>
            <a:r>
              <a:rPr lang="en-US" sz="1050">
                <a:solidFill>
                  <a:srgbClr val="434343"/>
                </a:solidFill>
                <a:latin typeface="Roboto" panose="02000000000000000000" pitchFamily="2" charset="0"/>
                <a:ea typeface="Roboto" panose="02000000000000000000" pitchFamily="2" charset="0"/>
                <a:cs typeface="Roboto"/>
                <a:sym typeface="Roboto"/>
              </a:rPr>
              <a:t>Convert categorical variables into a numeric format suitable for modeling. This may involve techniques such as one-hot encoding, label encoding, or using techniques specific to the algorithm being used.</a:t>
            </a:r>
          </a:p>
        </p:txBody>
      </p:sp>
    </p:spTree>
    <p:extLst>
      <p:ext uri="{BB962C8B-B14F-4D97-AF65-F5344CB8AC3E}">
        <p14:creationId xmlns:p14="http://schemas.microsoft.com/office/powerpoint/2010/main" val="164323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5;p15">
            <a:extLst>
              <a:ext uri="{FF2B5EF4-FFF2-40B4-BE49-F238E27FC236}">
                <a16:creationId xmlns:a16="http://schemas.microsoft.com/office/drawing/2014/main" id="{E197EE6E-CE44-4598-A89C-7319E752EEBF}"/>
              </a:ext>
            </a:extLst>
          </p:cNvPr>
          <p:cNvSpPr txBox="1">
            <a:spLocks/>
          </p:cNvSpPr>
          <p:nvPr/>
        </p:nvSpPr>
        <p:spPr>
          <a:xfrm>
            <a:off x="661254" y="485039"/>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3200">
                <a:solidFill>
                  <a:srgbClr val="4D8CC5"/>
                </a:solidFill>
                <a:latin typeface="Montserrat Bold" pitchFamily="2" charset="0"/>
              </a:rPr>
              <a:t>Data Exploratory</a:t>
            </a:r>
            <a:endParaRPr lang="en-ID" sz="3200">
              <a:solidFill>
                <a:srgbClr val="4D8CC5"/>
              </a:solidFill>
              <a:latin typeface="Montserrat Bold" pitchFamily="2" charset="0"/>
            </a:endParaRPr>
          </a:p>
        </p:txBody>
      </p:sp>
      <p:sp>
        <p:nvSpPr>
          <p:cNvPr id="4" name="Rectangle 3">
            <a:extLst>
              <a:ext uri="{FF2B5EF4-FFF2-40B4-BE49-F238E27FC236}">
                <a16:creationId xmlns:a16="http://schemas.microsoft.com/office/drawing/2014/main" id="{F8ECF079-28F3-4E42-84F0-ECA0F79C10B6}"/>
              </a:ext>
            </a:extLst>
          </p:cNvPr>
          <p:cNvSpPr/>
          <p:nvPr/>
        </p:nvSpPr>
        <p:spPr>
          <a:xfrm>
            <a:off x="783771" y="1250564"/>
            <a:ext cx="2412000" cy="45719"/>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 name="Group 22">
            <a:extLst>
              <a:ext uri="{FF2B5EF4-FFF2-40B4-BE49-F238E27FC236}">
                <a16:creationId xmlns:a16="http://schemas.microsoft.com/office/drawing/2014/main" id="{EE1C5BFC-57A2-46DF-845F-6687B2E3BB61}"/>
              </a:ext>
            </a:extLst>
          </p:cNvPr>
          <p:cNvGrpSpPr/>
          <p:nvPr/>
        </p:nvGrpSpPr>
        <p:grpSpPr>
          <a:xfrm>
            <a:off x="-338400" y="-331200"/>
            <a:ext cx="676800" cy="662400"/>
            <a:chOff x="-324000" y="-345600"/>
            <a:chExt cx="676800" cy="662400"/>
          </a:xfrm>
        </p:grpSpPr>
        <p:sp>
          <p:nvSpPr>
            <p:cNvPr id="25" name="Rectangle 24">
              <a:extLst>
                <a:ext uri="{FF2B5EF4-FFF2-40B4-BE49-F238E27FC236}">
                  <a16:creationId xmlns:a16="http://schemas.microsoft.com/office/drawing/2014/main" id="{C87C8BC5-5ABC-4A68-8DD1-4B253B85873A}"/>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A2CFF9B6-8476-4FCE-8671-B482F92CA433}"/>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62D613E2-AC5E-410C-AF0A-BF266EE88F12}"/>
              </a:ext>
            </a:extLst>
          </p:cNvPr>
          <p:cNvGrpSpPr/>
          <p:nvPr/>
        </p:nvGrpSpPr>
        <p:grpSpPr>
          <a:xfrm>
            <a:off x="8805600" y="4812300"/>
            <a:ext cx="676800" cy="662400"/>
            <a:chOff x="-324000" y="-345600"/>
            <a:chExt cx="676800" cy="662400"/>
          </a:xfrm>
        </p:grpSpPr>
        <p:sp>
          <p:nvSpPr>
            <p:cNvPr id="36" name="Rectangle 35">
              <a:extLst>
                <a:ext uri="{FF2B5EF4-FFF2-40B4-BE49-F238E27FC236}">
                  <a16:creationId xmlns:a16="http://schemas.microsoft.com/office/drawing/2014/main" id="{0DACF8D7-BBC8-4A66-A881-A6200ECAEF3B}"/>
                </a:ext>
              </a:extLst>
            </p:cNvPr>
            <p:cNvSpPr/>
            <p:nvPr/>
          </p:nvSpPr>
          <p:spPr>
            <a:xfrm>
              <a:off x="-324000" y="-1728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6E2B0FDF-244B-43BD-AAE7-CCCA87113162}"/>
                </a:ext>
              </a:extLst>
            </p:cNvPr>
            <p:cNvSpPr/>
            <p:nvPr/>
          </p:nvSpPr>
          <p:spPr>
            <a:xfrm>
              <a:off x="-136800" y="-345600"/>
              <a:ext cx="489600" cy="489600"/>
            </a:xfrm>
            <a:prstGeom prst="rect">
              <a:avLst/>
            </a:prstGeom>
            <a:solidFill>
              <a:srgbClr val="4D8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8" name="TextBox 37">
            <a:extLst>
              <a:ext uri="{FF2B5EF4-FFF2-40B4-BE49-F238E27FC236}">
                <a16:creationId xmlns:a16="http://schemas.microsoft.com/office/drawing/2014/main" id="{18F8E474-9084-49E1-8067-1F990D581639}"/>
              </a:ext>
            </a:extLst>
          </p:cNvPr>
          <p:cNvSpPr txBox="1"/>
          <p:nvPr/>
        </p:nvSpPr>
        <p:spPr>
          <a:xfrm>
            <a:off x="7845358" y="129600"/>
            <a:ext cx="1197764" cy="246221"/>
          </a:xfrm>
          <a:prstGeom prst="rect">
            <a:avLst/>
          </a:prstGeom>
          <a:noFill/>
        </p:spPr>
        <p:txBody>
          <a:bodyPr wrap="none" rtlCol="0">
            <a:spAutoFit/>
          </a:bodyPr>
          <a:lstStyle/>
          <a:p>
            <a:r>
              <a:rPr lang="en-US" sz="1000">
                <a:solidFill>
                  <a:srgbClr val="88B2D8"/>
                </a:solidFill>
              </a:rPr>
              <a:t>Aruci | DSW 2023</a:t>
            </a:r>
            <a:endParaRPr lang="en-ID" sz="1000">
              <a:solidFill>
                <a:srgbClr val="88B2D8"/>
              </a:solidFill>
            </a:endParaRPr>
          </a:p>
        </p:txBody>
      </p:sp>
      <p:sp>
        <p:nvSpPr>
          <p:cNvPr id="39" name="Google Shape;55;p15">
            <a:extLst>
              <a:ext uri="{FF2B5EF4-FFF2-40B4-BE49-F238E27FC236}">
                <a16:creationId xmlns:a16="http://schemas.microsoft.com/office/drawing/2014/main" id="{1BCB6C4E-12D6-47F6-8D67-07B638150D3C}"/>
              </a:ext>
            </a:extLst>
          </p:cNvPr>
          <p:cNvSpPr txBox="1">
            <a:spLocks/>
          </p:cNvSpPr>
          <p:nvPr/>
        </p:nvSpPr>
        <p:spPr>
          <a:xfrm>
            <a:off x="661254" y="124272"/>
            <a:ext cx="5921828" cy="90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a:r>
              <a:rPr lang="en-US" sz="1800">
                <a:solidFill>
                  <a:srgbClr val="4D8CC5"/>
                </a:solidFill>
                <a:latin typeface="Montserrat Bold" pitchFamily="2" charset="0"/>
              </a:rPr>
              <a:t>Data &amp; Methodology :</a:t>
            </a:r>
            <a:endParaRPr lang="en-ID" sz="1800">
              <a:solidFill>
                <a:srgbClr val="4D8CC5"/>
              </a:solidFill>
              <a:latin typeface="Montserrat Bold" pitchFamily="2" charset="0"/>
            </a:endParaRPr>
          </a:p>
        </p:txBody>
      </p:sp>
      <p:sp>
        <p:nvSpPr>
          <p:cNvPr id="42" name="Google Shape;604;p27">
            <a:extLst>
              <a:ext uri="{FF2B5EF4-FFF2-40B4-BE49-F238E27FC236}">
                <a16:creationId xmlns:a16="http://schemas.microsoft.com/office/drawing/2014/main" id="{B7219E44-B65D-4B01-9EE3-78D08C09893E}"/>
              </a:ext>
            </a:extLst>
          </p:cNvPr>
          <p:cNvSpPr txBox="1"/>
          <p:nvPr/>
        </p:nvSpPr>
        <p:spPr>
          <a:xfrm>
            <a:off x="1080950" y="1750006"/>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Counting Rows &amp; Columns</a:t>
            </a:r>
          </a:p>
          <a:p>
            <a:pPr marL="0" lvl="0" indent="0" algn="r" rtl="0">
              <a:spcBef>
                <a:spcPts val="0"/>
              </a:spcBef>
              <a:spcAft>
                <a:spcPts val="0"/>
              </a:spcAft>
              <a:buNone/>
            </a:pPr>
            <a:endParaRPr lang="en-ID" sz="1600">
              <a:solidFill>
                <a:schemeClr val="accent4"/>
              </a:solidFill>
              <a:latin typeface="Montserrat SemiBold" pitchFamily="2" charset="0"/>
              <a:ea typeface="Fira Sans Extra Condensed Medium"/>
              <a:cs typeface="Fira Sans Extra Condensed Medium"/>
              <a:sym typeface="Fira Sans Extra Condensed Medium"/>
            </a:endParaRPr>
          </a:p>
        </p:txBody>
      </p:sp>
      <p:sp>
        <p:nvSpPr>
          <p:cNvPr id="43" name="Google Shape;605;p27">
            <a:extLst>
              <a:ext uri="{FF2B5EF4-FFF2-40B4-BE49-F238E27FC236}">
                <a16:creationId xmlns:a16="http://schemas.microsoft.com/office/drawing/2014/main" id="{CECB28C7-CD90-4444-B274-B35448369F2A}"/>
              </a:ext>
            </a:extLst>
          </p:cNvPr>
          <p:cNvSpPr txBox="1"/>
          <p:nvPr/>
        </p:nvSpPr>
        <p:spPr>
          <a:xfrm>
            <a:off x="4122420" y="1728572"/>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Count the number of rows and columns in the dataset.</a:t>
            </a:r>
          </a:p>
        </p:txBody>
      </p:sp>
      <p:sp>
        <p:nvSpPr>
          <p:cNvPr id="44" name="Google Shape;604;p27">
            <a:extLst>
              <a:ext uri="{FF2B5EF4-FFF2-40B4-BE49-F238E27FC236}">
                <a16:creationId xmlns:a16="http://schemas.microsoft.com/office/drawing/2014/main" id="{8F9A18DC-2579-4217-80AB-DA7D3847E3BF}"/>
              </a:ext>
            </a:extLst>
          </p:cNvPr>
          <p:cNvSpPr txBox="1"/>
          <p:nvPr/>
        </p:nvSpPr>
        <p:spPr>
          <a:xfrm>
            <a:off x="1080950" y="2120535"/>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Checking Structure</a:t>
            </a:r>
          </a:p>
        </p:txBody>
      </p:sp>
      <p:sp>
        <p:nvSpPr>
          <p:cNvPr id="45" name="Google Shape;605;p27">
            <a:extLst>
              <a:ext uri="{FF2B5EF4-FFF2-40B4-BE49-F238E27FC236}">
                <a16:creationId xmlns:a16="http://schemas.microsoft.com/office/drawing/2014/main" id="{0B3E961D-AC3E-4158-B59E-297D814BF428}"/>
              </a:ext>
            </a:extLst>
          </p:cNvPr>
          <p:cNvSpPr txBox="1"/>
          <p:nvPr/>
        </p:nvSpPr>
        <p:spPr>
          <a:xfrm>
            <a:off x="4122420" y="2099101"/>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Examine the structure of the dataset to review data types and identify any data errors.</a:t>
            </a:r>
          </a:p>
        </p:txBody>
      </p:sp>
      <p:sp>
        <p:nvSpPr>
          <p:cNvPr id="46" name="Google Shape;604;p27">
            <a:extLst>
              <a:ext uri="{FF2B5EF4-FFF2-40B4-BE49-F238E27FC236}">
                <a16:creationId xmlns:a16="http://schemas.microsoft.com/office/drawing/2014/main" id="{D2BF931B-E4F8-4581-9BD7-1CDAED4E45D2}"/>
              </a:ext>
            </a:extLst>
          </p:cNvPr>
          <p:cNvSpPr txBox="1"/>
          <p:nvPr/>
        </p:nvSpPr>
        <p:spPr>
          <a:xfrm>
            <a:off x="1080950" y="2532240"/>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Checking Unique Value</a:t>
            </a:r>
          </a:p>
        </p:txBody>
      </p:sp>
      <p:sp>
        <p:nvSpPr>
          <p:cNvPr id="47" name="Google Shape;605;p27">
            <a:extLst>
              <a:ext uri="{FF2B5EF4-FFF2-40B4-BE49-F238E27FC236}">
                <a16:creationId xmlns:a16="http://schemas.microsoft.com/office/drawing/2014/main" id="{68EE19F7-F7BE-4746-B42D-A2B812145F0D}"/>
              </a:ext>
            </a:extLst>
          </p:cNvPr>
          <p:cNvSpPr txBox="1"/>
          <p:nvPr/>
        </p:nvSpPr>
        <p:spPr>
          <a:xfrm>
            <a:off x="4122420" y="2510806"/>
            <a:ext cx="4033352" cy="760800"/>
          </a:xfrm>
          <a:prstGeom prst="rect">
            <a:avLst/>
          </a:prstGeom>
          <a:noFill/>
          <a:ln>
            <a:noFill/>
          </a:ln>
        </p:spPr>
        <p:txBody>
          <a:bodyPr spcFirstLastPara="1" wrap="square" lIns="91425" tIns="91425" rIns="91425" bIns="91425" numCol="1" anchor="t" anchorCtr="0">
            <a:noAutofit/>
          </a:bodyPr>
          <a:lstStyle/>
          <a:p>
            <a:pPr marL="0" lvl="0" indent="0" rtl="0">
              <a:spcBef>
                <a:spcPts val="0"/>
              </a:spcBef>
              <a:spcAft>
                <a:spcPts val="0"/>
              </a:spcAft>
              <a:buNone/>
            </a:pPr>
            <a:r>
              <a:rPr lang="en-US" sz="1050">
                <a:solidFill>
                  <a:srgbClr val="434343"/>
                </a:solidFill>
                <a:latin typeface="Roboto"/>
                <a:ea typeface="Roboto"/>
                <a:cs typeface="Roboto"/>
                <a:sym typeface="Roboto"/>
              </a:rPr>
              <a:t>Inspect the unique values in each column to understand the diversity of the data.</a:t>
            </a:r>
          </a:p>
        </p:txBody>
      </p:sp>
      <p:sp>
        <p:nvSpPr>
          <p:cNvPr id="48" name="Google Shape;604;p27">
            <a:extLst>
              <a:ext uri="{FF2B5EF4-FFF2-40B4-BE49-F238E27FC236}">
                <a16:creationId xmlns:a16="http://schemas.microsoft.com/office/drawing/2014/main" id="{C4E45E39-6B97-46A3-A0D8-B341B5F79D5B}"/>
              </a:ext>
            </a:extLst>
          </p:cNvPr>
          <p:cNvSpPr txBox="1"/>
          <p:nvPr/>
        </p:nvSpPr>
        <p:spPr>
          <a:xfrm>
            <a:off x="1080950" y="3027089"/>
            <a:ext cx="3041470" cy="63648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1600">
                <a:solidFill>
                  <a:schemeClr val="accent4"/>
                </a:solidFill>
                <a:latin typeface="Montserrat SemiBold" pitchFamily="2" charset="0"/>
                <a:ea typeface="Fira Sans Extra Condensed Medium"/>
                <a:cs typeface="Fira Sans Extra Condensed Medium"/>
                <a:sym typeface="Fira Sans Extra Condensed Medium"/>
              </a:rPr>
              <a:t>Data Visualization</a:t>
            </a:r>
          </a:p>
        </p:txBody>
      </p:sp>
      <p:sp>
        <p:nvSpPr>
          <p:cNvPr id="49" name="Google Shape;605;p27">
            <a:extLst>
              <a:ext uri="{FF2B5EF4-FFF2-40B4-BE49-F238E27FC236}">
                <a16:creationId xmlns:a16="http://schemas.microsoft.com/office/drawing/2014/main" id="{077B758D-5D64-4BD3-9667-7B430AAA96D4}"/>
              </a:ext>
            </a:extLst>
          </p:cNvPr>
          <p:cNvSpPr txBox="1"/>
          <p:nvPr/>
        </p:nvSpPr>
        <p:spPr>
          <a:xfrm>
            <a:off x="4122420" y="3005654"/>
            <a:ext cx="4033352" cy="1513005"/>
          </a:xfrm>
          <a:prstGeom prst="rect">
            <a:avLst/>
          </a:prstGeom>
          <a:noFill/>
          <a:ln>
            <a:noFill/>
          </a:ln>
        </p:spPr>
        <p:txBody>
          <a:bodyPr spcFirstLastPara="1" wrap="square" lIns="91425" tIns="91425" rIns="91425" bIns="91425" numCol="1" anchor="t" anchorCtr="0">
            <a:noAutofit/>
          </a:bodyPr>
          <a:lstStyle/>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General Churn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Customer Distribution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Customer-to-Churn Distribution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Customer Lifetime in Service to Churn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Monthly Charges to Churn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Payment Method to Churn Visualization</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Correlation between variables</a:t>
            </a:r>
          </a:p>
          <a:p>
            <a:pPr marL="171450" lvl="0" indent="-171450" rtl="0">
              <a:spcBef>
                <a:spcPts val="0"/>
              </a:spcBef>
              <a:spcAft>
                <a:spcPts val="0"/>
              </a:spcAft>
              <a:buFont typeface="Arial" panose="020B0604020202020204" pitchFamily="34" charset="0"/>
              <a:buChar char="•"/>
            </a:pPr>
            <a:r>
              <a:rPr lang="en-US" sz="1050">
                <a:solidFill>
                  <a:srgbClr val="434343"/>
                </a:solidFill>
                <a:latin typeface="Roboto" panose="02000000000000000000" pitchFamily="2" charset="0"/>
                <a:ea typeface="Roboto" panose="02000000000000000000" pitchFamily="2" charset="0"/>
                <a:cs typeface="Roboto"/>
                <a:sym typeface="Roboto"/>
              </a:rPr>
              <a:t>etc.</a:t>
            </a:r>
          </a:p>
        </p:txBody>
      </p:sp>
    </p:spTree>
    <p:extLst>
      <p:ext uri="{BB962C8B-B14F-4D97-AF65-F5344CB8AC3E}">
        <p14:creationId xmlns:p14="http://schemas.microsoft.com/office/powerpoint/2010/main" val="1647962243"/>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1596</Words>
  <Application>Microsoft Office PowerPoint</Application>
  <PresentationFormat>On-screen Show (16:9)</PresentationFormat>
  <Paragraphs>201</Paragraphs>
  <Slides>31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Montserrat Bold</vt:lpstr>
      <vt:lpstr>Montserrat regular</vt:lpstr>
      <vt:lpstr>Roboto</vt:lpstr>
      <vt:lpstr>Fira Sans Extra Condensed Medium</vt:lpstr>
      <vt:lpstr>Montserrat SemiBold</vt:lpstr>
      <vt:lpstr>Montserrat</vt:lpstr>
      <vt:lpstr>Data Charts Infographics by Slidesgo</vt:lpstr>
      <vt:lpstr>Enhancing Customer Engagement and Reducing Churn:</vt:lpstr>
      <vt:lpstr>Our Team</vt:lpstr>
      <vt:lpstr>Background</vt:lpstr>
      <vt:lpstr>Challenges</vt:lpstr>
      <vt:lpstr>Importances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Customer Engagement for a Telecommunication Company</dc:title>
  <dc:creator>Akhdan</dc:creator>
  <cp:lastModifiedBy>AhdanHanif Kz</cp:lastModifiedBy>
  <cp:revision>45</cp:revision>
  <dcterms:modified xsi:type="dcterms:W3CDTF">2023-11-11T11:22:28Z</dcterms:modified>
</cp:coreProperties>
</file>